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9926638"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94" autoAdjust="0"/>
  </p:normalViewPr>
  <p:slideViewPr>
    <p:cSldViewPr snapToGrid="0">
      <p:cViewPr varScale="1">
        <p:scale>
          <a:sx n="79" d="100"/>
          <a:sy n="79" d="100"/>
        </p:scale>
        <p:origin x="17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ru-RU" sz="4400" b="0" strike="noStrike" spc="-1">
                <a:solidFill>
                  <a:srgbClr val="000000"/>
                </a:solidFill>
                <a:latin typeface="Calibri"/>
              </a:rPr>
              <a:t>Для перемещения страницы щёлкните мышью</a:t>
            </a:r>
          </a:p>
        </p:txBody>
      </p:sp>
      <p:sp>
        <p:nvSpPr>
          <p:cNvPr id="83" name="PlaceHolder 2"/>
          <p:cNvSpPr>
            <a:spLocks noGrp="1"/>
          </p:cNvSpPr>
          <p:nvPr>
            <p:ph type="body"/>
          </p:nvPr>
        </p:nvSpPr>
        <p:spPr>
          <a:xfrm>
            <a:off x="756000" y="5078520"/>
            <a:ext cx="6047640" cy="4811040"/>
          </a:xfrm>
          <a:prstGeom prst="rect">
            <a:avLst/>
          </a:prstGeom>
        </p:spPr>
        <p:txBody>
          <a:bodyPr lIns="0" tIns="0" rIns="0" bIns="0">
            <a:noAutofit/>
          </a:bodyPr>
          <a:lstStyle/>
          <a:p>
            <a:r>
              <a:rPr lang="ru-RU" sz="2000" b="0" strike="noStrike" spc="-1">
                <a:latin typeface="Arial"/>
              </a:rPr>
              <a:t>Для правки формата примечаний щёлкните мышью</a:t>
            </a:r>
          </a:p>
        </p:txBody>
      </p:sp>
      <p:sp>
        <p:nvSpPr>
          <p:cNvPr id="84" name="PlaceHolder 3"/>
          <p:cNvSpPr>
            <a:spLocks noGrp="1"/>
          </p:cNvSpPr>
          <p:nvPr>
            <p:ph type="hdr"/>
          </p:nvPr>
        </p:nvSpPr>
        <p:spPr>
          <a:xfrm>
            <a:off x="0" y="0"/>
            <a:ext cx="3280680" cy="534240"/>
          </a:xfrm>
          <a:prstGeom prst="rect">
            <a:avLst/>
          </a:prstGeom>
        </p:spPr>
        <p:txBody>
          <a:bodyPr lIns="0" tIns="0" rIns="0" bIns="0">
            <a:noAutofit/>
          </a:bodyPr>
          <a:lstStyle/>
          <a:p>
            <a:r>
              <a:rPr lang="ru-RU" sz="1400" b="0" strike="noStrike" spc="-1">
                <a:latin typeface="Times New Roman"/>
              </a:rPr>
              <a:t>&lt;верхний колонтитул&gt;</a:t>
            </a:r>
          </a:p>
        </p:txBody>
      </p:sp>
      <p:sp>
        <p:nvSpPr>
          <p:cNvPr id="85"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ru-RU" sz="1400" b="0" strike="noStrike" spc="-1">
                <a:latin typeface="Times New Roman"/>
              </a:rPr>
              <a:t>&lt;дата/время&gt;</a:t>
            </a:r>
          </a:p>
        </p:txBody>
      </p:sp>
      <p:sp>
        <p:nvSpPr>
          <p:cNvPr id="86" name="PlaceHolder 5"/>
          <p:cNvSpPr>
            <a:spLocks noGrp="1"/>
          </p:cNvSpPr>
          <p:nvPr>
            <p:ph type="ftr"/>
          </p:nvPr>
        </p:nvSpPr>
        <p:spPr>
          <a:xfrm>
            <a:off x="0" y="10157400"/>
            <a:ext cx="3280680" cy="534240"/>
          </a:xfrm>
          <a:prstGeom prst="rect">
            <a:avLst/>
          </a:prstGeom>
        </p:spPr>
        <p:txBody>
          <a:bodyPr lIns="0" tIns="0" rIns="0" bIns="0" anchor="b">
            <a:noAutofit/>
          </a:bodyPr>
          <a:lstStyle/>
          <a:p>
            <a:r>
              <a:rPr lang="ru-RU" sz="1400" b="0" strike="noStrike" spc="-1">
                <a:latin typeface="Times New Roman"/>
              </a:rPr>
              <a:t>&lt;нижний колонтитул&gt;</a:t>
            </a:r>
          </a:p>
        </p:txBody>
      </p:sp>
      <p:sp>
        <p:nvSpPr>
          <p:cNvPr id="87"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15E764B3-F021-442B-9557-0319497D76F1}" type="slidenum">
              <a:rPr lang="ru-RU" sz="1400" b="0" strike="noStrike" spc="-1">
                <a:latin typeface="Times New Roman"/>
              </a:rPr>
              <a:t>‹#›</a:t>
            </a:fld>
            <a:endParaRPr lang="ru-RU" sz="1400" b="0" strike="noStrike" spc="-1">
              <a:latin typeface="Times New Roman"/>
            </a:endParaRPr>
          </a:p>
        </p:txBody>
      </p:sp>
    </p:spTree>
    <p:extLst>
      <p:ext uri="{BB962C8B-B14F-4D97-AF65-F5344CB8AC3E}">
        <p14:creationId xmlns:p14="http://schemas.microsoft.com/office/powerpoint/2010/main" val="1798274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osuslugi.r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2925720" y="851040"/>
            <a:ext cx="4074840" cy="2292120"/>
          </a:xfrm>
          <a:prstGeom prst="rect">
            <a:avLst/>
          </a:prstGeom>
        </p:spPr>
      </p:sp>
      <p:sp>
        <p:nvSpPr>
          <p:cNvPr id="150" name="PlaceHolder 2"/>
          <p:cNvSpPr>
            <a:spLocks noGrp="1"/>
          </p:cNvSpPr>
          <p:nvPr>
            <p:ph type="body"/>
          </p:nvPr>
        </p:nvSpPr>
        <p:spPr>
          <a:xfrm>
            <a:off x="992160" y="3271680"/>
            <a:ext cx="7941960" cy="2674440"/>
          </a:xfrm>
          <a:prstGeom prst="rect">
            <a:avLst/>
          </a:prstGeom>
        </p:spPr>
        <p:txBody>
          <a:bodyPr>
            <a:noAutofit/>
          </a:bodyPr>
          <a:lstStyle/>
          <a:p>
            <a:endParaRPr lang="ru-RU" sz="2000" b="0" strike="noStrike" spc="-1">
              <a:latin typeface="Arial"/>
            </a:endParaRPr>
          </a:p>
        </p:txBody>
      </p:sp>
      <p:sp>
        <p:nvSpPr>
          <p:cNvPr id="151"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C8E59CFD-D06D-4224-8117-E3E5D11028CE}" type="slidenum">
              <a:rPr lang="ru-RU" sz="1200" b="0" strike="noStrike" spc="-1">
                <a:solidFill>
                  <a:srgbClr val="000000"/>
                </a:solidFill>
                <a:latin typeface="Calibri"/>
              </a:rPr>
              <a:t>1</a:t>
            </a:fld>
            <a:endParaRPr lang="ru-RU" sz="1200" b="0" strike="noStrike" spc="-1">
              <a:latin typeface="Times New Roman"/>
            </a:endParaRPr>
          </a:p>
        </p:txBody>
      </p:sp>
    </p:spTree>
    <p:extLst>
      <p:ext uri="{BB962C8B-B14F-4D97-AF65-F5344CB8AC3E}">
        <p14:creationId xmlns:p14="http://schemas.microsoft.com/office/powerpoint/2010/main" val="246708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laceHolder 1"/>
          <p:cNvSpPr>
            <a:spLocks noGrp="1" noRot="1" noChangeAspect="1"/>
          </p:cNvSpPr>
          <p:nvPr>
            <p:ph type="sldImg"/>
          </p:nvPr>
        </p:nvSpPr>
        <p:spPr>
          <a:xfrm>
            <a:off x="2925720" y="851040"/>
            <a:ext cx="4074840" cy="2292120"/>
          </a:xfrm>
          <a:prstGeom prst="rect">
            <a:avLst/>
          </a:prstGeom>
        </p:spPr>
      </p:sp>
      <p:sp>
        <p:nvSpPr>
          <p:cNvPr id="177" name="PlaceHolder 2"/>
          <p:cNvSpPr>
            <a:spLocks noGrp="1"/>
          </p:cNvSpPr>
          <p:nvPr>
            <p:ph type="body"/>
          </p:nvPr>
        </p:nvSpPr>
        <p:spPr>
          <a:xfrm>
            <a:off x="992160" y="3271680"/>
            <a:ext cx="7941960" cy="2674440"/>
          </a:xfrm>
          <a:prstGeom prst="rect">
            <a:avLst/>
          </a:prstGeom>
        </p:spPr>
        <p:txBody>
          <a:bodyPr>
            <a:noAutofit/>
          </a:bodyPr>
          <a:lstStyle/>
          <a:p>
            <a:pPr marL="216000" indent="-216000">
              <a:lnSpc>
                <a:spcPct val="100000"/>
              </a:lnSpc>
            </a:pPr>
            <a:r>
              <a:rPr lang="ru-RU" sz="1100" b="1" strike="noStrike" spc="-1">
                <a:latin typeface="Arial"/>
              </a:rPr>
              <a:t>Раздел «Досудебное обжалование».</a:t>
            </a:r>
            <a:endParaRPr lang="ru-RU" sz="1100" b="0" strike="noStrike" spc="-1">
              <a:latin typeface="Arial"/>
            </a:endParaRPr>
          </a:p>
          <a:p>
            <a:pPr marL="216000" indent="-216000">
              <a:lnSpc>
                <a:spcPct val="100000"/>
              </a:lnSpc>
            </a:pPr>
            <a:r>
              <a:rPr lang="ru-RU" sz="1100" b="1" strike="noStrike" spc="-1">
                <a:latin typeface="Arial"/>
              </a:rPr>
              <a:t>1. Поле «Сведения о досудебном обжаловании».</a:t>
            </a:r>
            <a:endParaRPr lang="ru-RU" sz="1100" b="0" strike="noStrike" spc="-1">
              <a:latin typeface="Arial"/>
            </a:endParaRPr>
          </a:p>
          <a:p>
            <a:pPr marL="216000" indent="-216000">
              <a:lnSpc>
                <a:spcPct val="100000"/>
              </a:lnSpc>
            </a:pPr>
            <a:r>
              <a:rPr lang="ru-RU" sz="1100" b="0" strike="noStrike" spc="-1">
                <a:solidFill>
                  <a:srgbClr val="000000"/>
                </a:solidFill>
                <a:latin typeface="+mn-lt"/>
                <a:ea typeface="+mn-ea"/>
              </a:rPr>
              <a:t>Если административный регламент </a:t>
            </a:r>
            <a:r>
              <a:rPr lang="ru-RU" sz="1100" b="1" strike="noStrike" spc="-1">
                <a:solidFill>
                  <a:srgbClr val="000000"/>
                </a:solidFill>
                <a:latin typeface="+mn-lt"/>
                <a:ea typeface="+mn-ea"/>
              </a:rPr>
              <a:t>старый</a:t>
            </a:r>
            <a:r>
              <a:rPr lang="ru-RU" sz="1100" b="0" strike="noStrike" spc="-1">
                <a:solidFill>
                  <a:srgbClr val="000000"/>
                </a:solidFill>
                <a:latin typeface="+mn-lt"/>
                <a:ea typeface="+mn-ea"/>
              </a:rPr>
              <a:t> не приведен в соответствии с постановлением Правительства Свердловской области от 16.10.2018 № 697-ПП (для ИОГВ) или постановлением Правительства Российской Федерации от 16.05.2011 № 373 поле заполняется в соответствии с разделом 5. Досудебный (внесудебный) порядок обжалования решений и действий (бездействия) органа, предоставляющего государственную услугу, его должностных лиц и государственных гражданских служащих, а также решений и действий (бездействия) многофункционального центра предоставления государственных и муниципальных услуг, работников многофункционального центра предоставления государственных и муниципальных услуг» административного регламента. </a:t>
            </a:r>
            <a:endParaRPr lang="ru-RU" sz="1100" b="0" strike="noStrike" spc="-1">
              <a:latin typeface="Arial"/>
            </a:endParaRPr>
          </a:p>
          <a:p>
            <a:pPr marL="216000" indent="-216000">
              <a:lnSpc>
                <a:spcPct val="100000"/>
              </a:lnSpc>
            </a:pPr>
            <a:r>
              <a:rPr lang="ru-RU" sz="1100" b="0" strike="noStrike" spc="-1">
                <a:solidFill>
                  <a:srgbClr val="000000"/>
                </a:solidFill>
                <a:latin typeface="+mn-lt"/>
                <a:ea typeface="+mn-ea"/>
              </a:rPr>
              <a:t>В данном поле должен содержаться </a:t>
            </a:r>
            <a:r>
              <a:rPr lang="ru-RU" sz="1100" b="1" strike="noStrike" spc="-1">
                <a:solidFill>
                  <a:srgbClr val="000000"/>
                </a:solidFill>
                <a:latin typeface="+mn-lt"/>
                <a:ea typeface="+mn-ea"/>
              </a:rPr>
              <a:t>весь</a:t>
            </a:r>
            <a:r>
              <a:rPr lang="ru-RU" sz="1100" b="0" strike="noStrike" spc="-1">
                <a:solidFill>
                  <a:srgbClr val="000000"/>
                </a:solidFill>
                <a:latin typeface="+mn-lt"/>
                <a:ea typeface="+mn-ea"/>
              </a:rPr>
              <a:t> текст из соответствующего раздела административного регламента.</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Если административный регламент </a:t>
            </a:r>
            <a:r>
              <a:rPr lang="ru-RU" sz="1100" b="1" strike="noStrike" spc="-1">
                <a:solidFill>
                  <a:srgbClr val="000000"/>
                </a:solidFill>
                <a:latin typeface="+mn-lt"/>
                <a:ea typeface="+mn-ea"/>
              </a:rPr>
              <a:t>новый</a:t>
            </a:r>
            <a:r>
              <a:rPr lang="ru-RU" sz="1100" b="0" strike="noStrike" spc="-1">
                <a:solidFill>
                  <a:srgbClr val="000000"/>
                </a:solidFill>
                <a:latin typeface="+mn-lt"/>
                <a:ea typeface="+mn-ea"/>
              </a:rPr>
              <a:t> приведен в соответствии с постановлением Правительства Свердловской области от 16.10.2018 № 697-ПП, то поле должно содержать весь (полный) текст порядка досудебного обжалования, размещенного на сайте органа, т.е. должен содержать весь текст из положения, утвержденного постановлением Правительства Свердловской области от 22.11.2018 № 828-ПП. В тексте не должно быть </a:t>
            </a:r>
            <a:r>
              <a:rPr lang="ru-RU" sz="1100" b="1" strike="noStrike" spc="-1">
                <a:solidFill>
                  <a:srgbClr val="000000"/>
                </a:solidFill>
                <a:latin typeface="+mn-lt"/>
                <a:ea typeface="+mn-ea"/>
              </a:rPr>
              <a:t>гиперссылок</a:t>
            </a:r>
            <a:r>
              <a:rPr lang="ru-RU" sz="1100" b="0" strike="noStrike" spc="-1">
                <a:solidFill>
                  <a:srgbClr val="000000"/>
                </a:solidFill>
                <a:latin typeface="+mn-lt"/>
                <a:ea typeface="+mn-ea"/>
              </a:rPr>
              <a:t>. </a:t>
            </a:r>
            <a:endParaRPr lang="ru-RU" sz="1100" b="0" strike="noStrike" spc="-1">
              <a:latin typeface="Arial"/>
            </a:endParaRPr>
          </a:p>
          <a:p>
            <a:pPr>
              <a:lnSpc>
                <a:spcPct val="100000"/>
              </a:lnSpc>
              <a:tabLst>
                <a:tab pos="0" algn="l"/>
              </a:tabLst>
            </a:pPr>
            <a:r>
              <a:rPr lang="ru-RU" sz="1100" b="1" strike="noStrike" spc="-1">
                <a:solidFill>
                  <a:srgbClr val="000000"/>
                </a:solidFill>
                <a:latin typeface="+mn-lt"/>
                <a:ea typeface="+mn-ea"/>
              </a:rPr>
              <a:t>2. Поле «Сведения о сотрудниках, уполномоченных на прием и рассмотрение жалоб».</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После нажатия кнопки </a:t>
            </a:r>
            <a:r>
              <a:rPr lang="ru-RU" sz="1100" b="1" strike="noStrike" spc="-1">
                <a:solidFill>
                  <a:srgbClr val="000000"/>
                </a:solidFill>
                <a:latin typeface="+mn-lt"/>
                <a:ea typeface="+mn-ea"/>
              </a:rPr>
              <a:t>«Выбрать сотрудников»</a:t>
            </a:r>
            <a:r>
              <a:rPr lang="ru-RU" sz="1100" b="0" strike="noStrike" spc="-1">
                <a:solidFill>
                  <a:srgbClr val="000000"/>
                </a:solidFill>
                <a:latin typeface="+mn-lt"/>
                <a:ea typeface="+mn-ea"/>
              </a:rPr>
              <a:t> выпадает список сотрудников. Из данного списка необходимо выбрать сотрудников, которые уполномочены давать ответы на жалобы в рамках данной услуги. После нажать кнопку </a:t>
            </a:r>
            <a:r>
              <a:rPr lang="ru-RU" sz="1100" b="1" strike="noStrike" spc="-1">
                <a:solidFill>
                  <a:srgbClr val="000000"/>
                </a:solidFill>
                <a:latin typeface="+mn-lt"/>
                <a:ea typeface="+mn-ea"/>
              </a:rPr>
              <a:t>«Выбрать»</a:t>
            </a:r>
            <a:r>
              <a:rPr lang="ru-RU" sz="1100" b="0" strike="noStrike" spc="-1">
                <a:solidFill>
                  <a:srgbClr val="000000"/>
                </a:solidFill>
                <a:latin typeface="+mn-lt"/>
                <a:ea typeface="+mn-ea"/>
              </a:rPr>
              <a:t>.</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Перечень сотрудников формируется в </a:t>
            </a:r>
            <a:r>
              <a:rPr lang="ru-RU" sz="1100" b="1" strike="noStrike" spc="-1">
                <a:solidFill>
                  <a:srgbClr val="000000"/>
                </a:solidFill>
                <a:latin typeface="+mn-lt"/>
                <a:ea typeface="+mn-ea"/>
              </a:rPr>
              <a:t>карточке органа власти</a:t>
            </a:r>
            <a:r>
              <a:rPr lang="ru-RU" sz="1100" b="0" strike="noStrike" spc="-1">
                <a:solidFill>
                  <a:srgbClr val="000000"/>
                </a:solidFill>
                <a:latin typeface="+mn-lt"/>
                <a:ea typeface="+mn-ea"/>
              </a:rPr>
              <a:t>. Т.е. сначала необходимо сведения о сотруднике занести в карточку органа власти (ИОГВ или ОМСУ).  </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Чтобы добавить сотрудника другого органа власти, то необходимо сначала добавить орган власти в </a:t>
            </a:r>
            <a:r>
              <a:rPr lang="ru-RU" sz="1100" b="1" strike="noStrike" spc="-1">
                <a:solidFill>
                  <a:srgbClr val="000000"/>
                </a:solidFill>
                <a:latin typeface="+mn-lt"/>
                <a:ea typeface="+mn-ea"/>
              </a:rPr>
              <a:t>поле «Участвующие организации» раздела «Участники и межведомственность» (см. ниже).</a:t>
            </a:r>
            <a:r>
              <a:rPr lang="ru-RU" sz="1100" b="0" strike="noStrike" spc="-1">
                <a:solidFill>
                  <a:srgbClr val="000000"/>
                </a:solidFill>
                <a:latin typeface="+mn-lt"/>
                <a:ea typeface="+mn-ea"/>
              </a:rPr>
              <a:t> </a:t>
            </a:r>
            <a:endParaRPr lang="ru-RU" sz="1100" b="0" strike="noStrike" spc="-1">
              <a:latin typeface="Arial"/>
            </a:endParaRPr>
          </a:p>
        </p:txBody>
      </p:sp>
      <p:sp>
        <p:nvSpPr>
          <p:cNvPr id="178"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13A7EE7E-9742-46DC-8707-A1966CF1F1DC}" type="slidenum">
              <a:rPr lang="ru-RU" sz="1200" b="0" strike="noStrike" spc="-1">
                <a:solidFill>
                  <a:srgbClr val="000000"/>
                </a:solidFill>
                <a:latin typeface="+mn-lt"/>
                <a:ea typeface="+mn-ea"/>
              </a:rPr>
              <a:t>10</a:t>
            </a:fld>
            <a:endParaRPr lang="ru-RU" sz="1200" b="0" strike="noStrike" spc="-1">
              <a:latin typeface="Times New Roman"/>
            </a:endParaRPr>
          </a:p>
        </p:txBody>
      </p:sp>
    </p:spTree>
    <p:extLst>
      <p:ext uri="{BB962C8B-B14F-4D97-AF65-F5344CB8AC3E}">
        <p14:creationId xmlns:p14="http://schemas.microsoft.com/office/powerpoint/2010/main" val="1759120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noRot="1" noChangeAspect="1"/>
          </p:cNvSpPr>
          <p:nvPr>
            <p:ph type="sldImg"/>
          </p:nvPr>
        </p:nvSpPr>
        <p:spPr>
          <a:xfrm>
            <a:off x="2925720" y="851040"/>
            <a:ext cx="4074840" cy="2292120"/>
          </a:xfrm>
          <a:prstGeom prst="rect">
            <a:avLst/>
          </a:prstGeom>
        </p:spPr>
      </p:sp>
      <p:sp>
        <p:nvSpPr>
          <p:cNvPr id="180" name="PlaceHolder 2"/>
          <p:cNvSpPr>
            <a:spLocks noGrp="1"/>
          </p:cNvSpPr>
          <p:nvPr>
            <p:ph type="body"/>
          </p:nvPr>
        </p:nvSpPr>
        <p:spPr>
          <a:xfrm>
            <a:off x="992160" y="3271680"/>
            <a:ext cx="7941960" cy="2674440"/>
          </a:xfrm>
          <a:prstGeom prst="rect">
            <a:avLst/>
          </a:prstGeom>
        </p:spPr>
        <p:txBody>
          <a:bodyPr>
            <a:noAutofit/>
          </a:bodyPr>
          <a:lstStyle/>
          <a:p>
            <a:pPr marL="216000" indent="-216000">
              <a:lnSpc>
                <a:spcPct val="100000"/>
              </a:lnSpc>
            </a:pPr>
            <a:r>
              <a:rPr lang="ru-RU" sz="1100" b="1" strike="noStrike" spc="-1">
                <a:latin typeface="Arial"/>
              </a:rPr>
              <a:t>Раздел «Участники и межведомственность».</a:t>
            </a:r>
            <a:endParaRPr lang="ru-RU" sz="1100" b="0" strike="noStrike" spc="-1">
              <a:latin typeface="Arial"/>
            </a:endParaRPr>
          </a:p>
          <a:p>
            <a:pPr marL="216000" indent="-216000">
              <a:lnSpc>
                <a:spcPct val="100000"/>
              </a:lnSpc>
            </a:pPr>
            <a:r>
              <a:rPr lang="ru-RU" sz="1100" b="1" strike="noStrike" spc="-1">
                <a:solidFill>
                  <a:srgbClr val="000000"/>
                </a:solidFill>
                <a:latin typeface="+mn-lt"/>
                <a:ea typeface="+mn-ea"/>
              </a:rPr>
              <a:t>1. Поле «Сведения о межведомственном взаимодействии».</a:t>
            </a:r>
            <a:endParaRPr lang="ru-RU" sz="1100" b="0" strike="noStrike" spc="-1">
              <a:latin typeface="Arial"/>
            </a:endParaRPr>
          </a:p>
          <a:p>
            <a:pPr marL="216000" indent="-216000">
              <a:lnSpc>
                <a:spcPct val="100000"/>
              </a:lnSpc>
            </a:pPr>
            <a:r>
              <a:rPr lang="ru-RU" sz="1100" b="0" strike="noStrike" spc="-1">
                <a:solidFill>
                  <a:srgbClr val="000000"/>
                </a:solidFill>
                <a:latin typeface="+mn-lt"/>
                <a:ea typeface="+mn-ea"/>
              </a:rPr>
              <a:t>Если услуга предполагает межведомственное взаимодействие, то проставьте галочку в </a:t>
            </a:r>
            <a:r>
              <a:rPr lang="ru-RU" sz="1100" b="1" strike="noStrike" spc="-1">
                <a:solidFill>
                  <a:srgbClr val="000000"/>
                </a:solidFill>
                <a:latin typeface="+mn-lt"/>
                <a:ea typeface="+mn-ea"/>
              </a:rPr>
              <a:t>поле «Услуга предполагает межведомственное взаимодействие»</a:t>
            </a:r>
            <a:r>
              <a:rPr lang="ru-RU" sz="1100" b="0" strike="noStrike" spc="-1">
                <a:solidFill>
                  <a:srgbClr val="000000"/>
                </a:solidFill>
                <a:latin typeface="+mn-lt"/>
                <a:ea typeface="+mn-ea"/>
              </a:rPr>
              <a:t>.</a:t>
            </a:r>
            <a:endParaRPr lang="ru-RU" sz="1100" b="0" strike="noStrike" spc="-1">
              <a:latin typeface="Arial"/>
            </a:endParaRPr>
          </a:p>
          <a:p>
            <a:pPr marL="216000" indent="-216000">
              <a:lnSpc>
                <a:spcPct val="100000"/>
              </a:lnSpc>
            </a:pPr>
            <a:r>
              <a:rPr lang="ru-RU" sz="1100" b="1" strike="noStrike" spc="-1">
                <a:solidFill>
                  <a:srgbClr val="000000"/>
                </a:solidFill>
                <a:latin typeface="+mn-lt"/>
                <a:ea typeface="+mn-ea"/>
              </a:rPr>
              <a:t>2. Поле «Тип межведомственного взаимодействия».</a:t>
            </a:r>
            <a:endParaRPr lang="ru-RU" sz="1100" b="0" strike="noStrike" spc="-1">
              <a:latin typeface="Arial"/>
            </a:endParaRPr>
          </a:p>
          <a:p>
            <a:pPr marL="216000" indent="-216000">
              <a:lnSpc>
                <a:spcPct val="100000"/>
              </a:lnSpc>
            </a:pPr>
            <a:r>
              <a:rPr lang="ru-RU" sz="1100" b="0" strike="noStrike" spc="-1">
                <a:solidFill>
                  <a:srgbClr val="000000"/>
                </a:solidFill>
                <a:latin typeface="+mn-lt"/>
                <a:ea typeface="+mn-ea"/>
              </a:rPr>
              <a:t>Отметить галочкой уровень органа власти, с которым организовано или предполагается межведомственное взаимодействие. Межведомственное взаимодействие может быть с органами власти разного уровня.  </a:t>
            </a:r>
            <a:endParaRPr lang="ru-RU" sz="1100" b="0" strike="noStrike" spc="-1">
              <a:latin typeface="Arial"/>
            </a:endParaRPr>
          </a:p>
          <a:p>
            <a:pPr marL="216000" indent="-216000">
              <a:lnSpc>
                <a:spcPct val="100000"/>
              </a:lnSpc>
            </a:pPr>
            <a:r>
              <a:rPr lang="ru-RU" sz="1100" b="1" strike="noStrike" spc="-1">
                <a:solidFill>
                  <a:srgbClr val="000000"/>
                </a:solidFill>
                <a:latin typeface="+mn-lt"/>
                <a:ea typeface="+mn-ea"/>
              </a:rPr>
              <a:t>3. Поле «Сведения о ТКМВ». </a:t>
            </a:r>
            <a:r>
              <a:rPr lang="ru-RU" sz="1100" b="0" strike="noStrike" spc="-1">
                <a:solidFill>
                  <a:srgbClr val="000000"/>
                </a:solidFill>
                <a:latin typeface="+mn-lt"/>
                <a:ea typeface="+mn-ea"/>
              </a:rPr>
              <a:t>Если есть межведомственное взаимодействие, то должна быть разработана технологическая карта межведомственного взаимодействия (ТКМВ).  </a:t>
            </a:r>
            <a:r>
              <a:rPr lang="ru-RU" sz="1100" b="1" strike="noStrike" spc="-1">
                <a:solidFill>
                  <a:srgbClr val="000000"/>
                </a:solidFill>
                <a:latin typeface="+mn-lt"/>
                <a:ea typeface="+mn-ea"/>
              </a:rPr>
              <a:t>Это не технологическая СХЕМА.</a:t>
            </a:r>
            <a:endParaRPr lang="ru-RU" sz="1100" b="0" strike="noStrike" spc="-1">
              <a:latin typeface="Arial"/>
            </a:endParaRPr>
          </a:p>
          <a:p>
            <a:pPr marL="216000" indent="-216000">
              <a:lnSpc>
                <a:spcPct val="100000"/>
              </a:lnSpc>
            </a:pPr>
            <a:r>
              <a:rPr lang="ru-RU" sz="1100" b="1" strike="noStrike" spc="-1">
                <a:solidFill>
                  <a:srgbClr val="000000"/>
                </a:solidFill>
                <a:latin typeface="+mn-lt"/>
                <a:ea typeface="+mn-ea"/>
              </a:rPr>
              <a:t>- Поле «Наименование ТКМВ». </a:t>
            </a:r>
            <a:r>
              <a:rPr lang="ru-RU" sz="1100" b="0" strike="noStrike" spc="-1">
                <a:solidFill>
                  <a:srgbClr val="000000"/>
                </a:solidFill>
                <a:latin typeface="+mn-lt"/>
                <a:ea typeface="+mn-ea"/>
              </a:rPr>
              <a:t>Указать полное наименование технологической карты межведомственного взаимодействия.</a:t>
            </a:r>
            <a:endParaRPr lang="ru-RU" sz="1100" b="0" strike="noStrike" spc="-1">
              <a:latin typeface="Arial"/>
            </a:endParaRPr>
          </a:p>
          <a:p>
            <a:pPr>
              <a:lnSpc>
                <a:spcPct val="100000"/>
              </a:lnSpc>
              <a:tabLst>
                <a:tab pos="0" algn="l"/>
              </a:tabLst>
            </a:pPr>
            <a:r>
              <a:rPr lang="ru-RU" sz="1100" b="1" strike="noStrike" spc="-1">
                <a:solidFill>
                  <a:srgbClr val="000000"/>
                </a:solidFill>
                <a:latin typeface="+mn-lt"/>
                <a:ea typeface="+mn-ea"/>
              </a:rPr>
              <a:t>- Поле «Документ, утверждающий ТКМВ». </a:t>
            </a:r>
            <a:r>
              <a:rPr lang="ru-RU" sz="1100" b="0" strike="noStrike" spc="-1">
                <a:solidFill>
                  <a:srgbClr val="000000"/>
                </a:solidFill>
                <a:latin typeface="+mn-lt"/>
                <a:ea typeface="+mn-ea"/>
              </a:rPr>
              <a:t>Все ТКМВ утверждаются протоколом рабочей группы «Электронные услуги».</a:t>
            </a:r>
            <a:endParaRPr lang="ru-RU" sz="1100" b="0" strike="noStrike" spc="-1">
              <a:latin typeface="Arial"/>
            </a:endParaRPr>
          </a:p>
          <a:p>
            <a:pPr>
              <a:lnSpc>
                <a:spcPct val="100000"/>
              </a:lnSpc>
              <a:tabLst>
                <a:tab pos="0" algn="l"/>
              </a:tabLst>
            </a:pPr>
            <a:r>
              <a:rPr lang="ru-RU" sz="1100" b="1" strike="noStrike" spc="-1">
                <a:solidFill>
                  <a:srgbClr val="000000"/>
                </a:solidFill>
                <a:latin typeface="+mn-lt"/>
                <a:ea typeface="+mn-ea"/>
              </a:rPr>
              <a:t>- Поле «Файл ТКМВ». </a:t>
            </a:r>
            <a:r>
              <a:rPr lang="ru-RU" sz="1100" b="0" strike="noStrike" spc="-1">
                <a:solidFill>
                  <a:srgbClr val="000000"/>
                </a:solidFill>
                <a:latin typeface="+mn-lt"/>
                <a:ea typeface="+mn-ea"/>
              </a:rPr>
              <a:t>Присоединить файл, содержащий ТКМВ, с помощью кнопки </a:t>
            </a:r>
            <a:r>
              <a:rPr lang="ru-RU" sz="1100" b="1" strike="noStrike" spc="-1">
                <a:solidFill>
                  <a:srgbClr val="000000"/>
                </a:solidFill>
                <a:latin typeface="+mn-lt"/>
                <a:ea typeface="+mn-ea"/>
              </a:rPr>
              <a:t>Выбрать</a:t>
            </a:r>
            <a:r>
              <a:rPr lang="ru-RU" sz="1100" b="0" strike="noStrike" spc="-1">
                <a:solidFill>
                  <a:srgbClr val="000000"/>
                </a:solidFill>
                <a:latin typeface="+mn-lt"/>
                <a:ea typeface="+mn-ea"/>
              </a:rPr>
              <a:t>.</a:t>
            </a:r>
            <a:endParaRPr lang="ru-RU" sz="1100" b="0" strike="noStrike" spc="-1">
              <a:latin typeface="Arial"/>
            </a:endParaRPr>
          </a:p>
          <a:p>
            <a:pPr>
              <a:lnSpc>
                <a:spcPct val="100000"/>
              </a:lnSpc>
              <a:tabLst>
                <a:tab pos="0" algn="l"/>
              </a:tabLst>
            </a:pPr>
            <a:r>
              <a:rPr lang="ru-RU" sz="1100" b="1" strike="noStrike" spc="-1">
                <a:solidFill>
                  <a:srgbClr val="000000"/>
                </a:solidFill>
                <a:latin typeface="+mn-lt"/>
                <a:ea typeface="+mn-ea"/>
              </a:rPr>
              <a:t>4. Поле «Участвующие организации».</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Добавить свой орган власти и все органы власти ФОИВ, ИОГВ и ОМСУ с которыми есть межведомственное взаимодействие, а также которые участвуют в приеме жалоб.</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В каждом органе власти необходимо отметить галочкой </a:t>
            </a:r>
            <a:r>
              <a:rPr lang="ru-RU" sz="1100" b="1" strike="noStrike" spc="-1">
                <a:solidFill>
                  <a:srgbClr val="000000"/>
                </a:solidFill>
                <a:latin typeface="+mn-lt"/>
                <a:ea typeface="+mn-ea"/>
              </a:rPr>
              <a:t>«Тип участия»</a:t>
            </a:r>
            <a:r>
              <a:rPr lang="ru-RU" sz="1100" b="0" strike="noStrike" spc="-1">
                <a:solidFill>
                  <a:srgbClr val="000000"/>
                </a:solidFill>
                <a:latin typeface="+mn-lt"/>
                <a:ea typeface="+mn-ea"/>
              </a:rPr>
              <a:t>. Может быть один, два или несколько. Для </a:t>
            </a:r>
            <a:r>
              <a:rPr lang="ru-RU" sz="1100" b="1" strike="noStrike" spc="-1">
                <a:solidFill>
                  <a:srgbClr val="000000"/>
                </a:solidFill>
                <a:latin typeface="+mn-lt"/>
                <a:ea typeface="+mn-ea"/>
              </a:rPr>
              <a:t>органов власти</a:t>
            </a:r>
            <a:r>
              <a:rPr lang="ru-RU" sz="1100" b="0" strike="noStrike" spc="-1">
                <a:solidFill>
                  <a:srgbClr val="000000"/>
                </a:solidFill>
                <a:latin typeface="+mn-lt"/>
                <a:ea typeface="+mn-ea"/>
              </a:rPr>
              <a:t>, </a:t>
            </a:r>
            <a:r>
              <a:rPr lang="ru-RU" sz="1100" b="1" strike="noStrike" spc="-1">
                <a:solidFill>
                  <a:srgbClr val="000000"/>
                </a:solidFill>
                <a:latin typeface="+mn-lt"/>
                <a:ea typeface="+mn-ea"/>
              </a:rPr>
              <a:t>которые участвуют в межведомственном взаимодействии </a:t>
            </a:r>
            <a:r>
              <a:rPr lang="ru-RU" sz="1100" b="0" strike="noStrike" spc="-1">
                <a:solidFill>
                  <a:srgbClr val="000000"/>
                </a:solidFill>
                <a:latin typeface="+mn-lt"/>
                <a:ea typeface="+mn-ea"/>
              </a:rPr>
              <a:t>отметить </a:t>
            </a:r>
            <a:r>
              <a:rPr lang="ru-RU" sz="1100" b="1" strike="noStrike" spc="-1">
                <a:solidFill>
                  <a:srgbClr val="000000"/>
                </a:solidFill>
                <a:latin typeface="+mn-lt"/>
                <a:ea typeface="+mn-ea"/>
              </a:rPr>
              <a:t>только</a:t>
            </a:r>
            <a:r>
              <a:rPr lang="ru-RU" sz="1100" b="0" strike="noStrike" spc="-1">
                <a:solidFill>
                  <a:srgbClr val="000000"/>
                </a:solidFill>
                <a:latin typeface="+mn-lt"/>
                <a:ea typeface="+mn-ea"/>
              </a:rPr>
              <a:t> тип участия «Межведомственное взаимодействие». </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Тип участия «</a:t>
            </a:r>
            <a:r>
              <a:rPr lang="ru-RU" sz="1100" b="1" strike="noStrike" spc="-1">
                <a:solidFill>
                  <a:srgbClr val="000000"/>
                </a:solidFill>
                <a:latin typeface="+mn-lt"/>
                <a:ea typeface="+mn-ea"/>
              </a:rPr>
              <a:t>Предоставление услуги/исполнение функции…</a:t>
            </a:r>
            <a:r>
              <a:rPr lang="ru-RU" sz="1100" b="0" strike="noStrike" spc="-1">
                <a:solidFill>
                  <a:srgbClr val="000000"/>
                </a:solidFill>
                <a:latin typeface="+mn-lt"/>
                <a:ea typeface="+mn-ea"/>
              </a:rPr>
              <a:t>» отмечается </a:t>
            </a:r>
            <a:r>
              <a:rPr lang="ru-RU" sz="1100" b="1" strike="noStrike" spc="-1">
                <a:solidFill>
                  <a:srgbClr val="000000"/>
                </a:solidFill>
                <a:latin typeface="+mn-lt"/>
                <a:ea typeface="+mn-ea"/>
              </a:rPr>
              <a:t>только</a:t>
            </a:r>
            <a:r>
              <a:rPr lang="ru-RU" sz="1100" b="0" strike="noStrike" spc="-1">
                <a:solidFill>
                  <a:srgbClr val="000000"/>
                </a:solidFill>
                <a:latin typeface="+mn-lt"/>
                <a:ea typeface="+mn-ea"/>
              </a:rPr>
              <a:t> у самого органа власти, который предоставляет данную услугу.</a:t>
            </a:r>
            <a:endParaRPr lang="ru-RU" sz="1100" b="0" strike="noStrike" spc="-1">
              <a:latin typeface="Arial"/>
            </a:endParaRPr>
          </a:p>
        </p:txBody>
      </p:sp>
      <p:sp>
        <p:nvSpPr>
          <p:cNvPr id="181"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705DF8A1-8E3C-4273-876C-003436430156}" type="slidenum">
              <a:rPr lang="ru-RU" sz="1200" b="0" strike="noStrike" spc="-1">
                <a:solidFill>
                  <a:srgbClr val="000000"/>
                </a:solidFill>
                <a:latin typeface="+mn-lt"/>
                <a:ea typeface="+mn-ea"/>
              </a:rPr>
              <a:t>11</a:t>
            </a:fld>
            <a:endParaRPr lang="ru-RU" sz="1200" b="0" strike="noStrike" spc="-1">
              <a:latin typeface="Times New Roman"/>
            </a:endParaRPr>
          </a:p>
        </p:txBody>
      </p:sp>
    </p:spTree>
    <p:extLst>
      <p:ext uri="{BB962C8B-B14F-4D97-AF65-F5344CB8AC3E}">
        <p14:creationId xmlns:p14="http://schemas.microsoft.com/office/powerpoint/2010/main" val="2443954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noRot="1" noChangeAspect="1"/>
          </p:cNvSpPr>
          <p:nvPr>
            <p:ph type="sldImg"/>
          </p:nvPr>
        </p:nvSpPr>
        <p:spPr>
          <a:xfrm>
            <a:off x="2925720" y="851040"/>
            <a:ext cx="4074840" cy="2292120"/>
          </a:xfrm>
          <a:prstGeom prst="rect">
            <a:avLst/>
          </a:prstGeom>
        </p:spPr>
      </p:sp>
      <p:sp>
        <p:nvSpPr>
          <p:cNvPr id="183" name="PlaceHolder 2"/>
          <p:cNvSpPr>
            <a:spLocks noGrp="1"/>
          </p:cNvSpPr>
          <p:nvPr>
            <p:ph type="body"/>
          </p:nvPr>
        </p:nvSpPr>
        <p:spPr>
          <a:xfrm>
            <a:off x="992160" y="3271680"/>
            <a:ext cx="7941960" cy="2674440"/>
          </a:xfrm>
          <a:prstGeom prst="rect">
            <a:avLst/>
          </a:prstGeom>
        </p:spPr>
        <p:txBody>
          <a:bodyPr>
            <a:noAutofit/>
          </a:bodyPr>
          <a:lstStyle/>
          <a:p>
            <a:pPr>
              <a:lnSpc>
                <a:spcPct val="100000"/>
              </a:lnSpc>
              <a:tabLst>
                <a:tab pos="0" algn="l"/>
              </a:tabLst>
            </a:pPr>
            <a:r>
              <a:rPr lang="ru-RU" sz="1100" b="1" strike="noStrike" spc="-1">
                <a:latin typeface="Arial"/>
              </a:rPr>
              <a:t>Раздел «НПА».</a:t>
            </a:r>
            <a:endParaRPr lang="ru-RU" sz="1100" b="0" strike="noStrike" spc="-1">
              <a:latin typeface="Arial"/>
            </a:endParaRPr>
          </a:p>
          <a:p>
            <a:pPr>
              <a:lnSpc>
                <a:spcPct val="100000"/>
              </a:lnSpc>
              <a:tabLst>
                <a:tab pos="0" algn="l"/>
              </a:tabLst>
            </a:pPr>
            <a:r>
              <a:rPr lang="ru-RU" sz="1100" b="0" strike="noStrike" spc="-1">
                <a:latin typeface="Arial"/>
              </a:rPr>
              <a:t>Из текста административного регламента исключен </a:t>
            </a:r>
            <a:r>
              <a:rPr lang="ru-RU" sz="1100" b="1" strike="noStrike" spc="-1">
                <a:latin typeface="Arial"/>
              </a:rPr>
              <a:t>перечень нормативных правовых актов</a:t>
            </a:r>
            <a:r>
              <a:rPr lang="ru-RU" sz="1100" b="0" strike="noStrike" spc="-1">
                <a:latin typeface="Arial"/>
              </a:rPr>
              <a:t>, регулирующий предоставление государственной услуги. Перечень НПА в обязательном порядке должен быть размещен в РГУ. </a:t>
            </a:r>
          </a:p>
          <a:p>
            <a:pPr>
              <a:lnSpc>
                <a:spcPct val="100000"/>
              </a:lnSpc>
              <a:tabLst>
                <a:tab pos="0" algn="l"/>
              </a:tabLst>
            </a:pPr>
            <a:r>
              <a:rPr lang="ru-RU" sz="1100" b="0" strike="noStrike" spc="-1">
                <a:latin typeface="Arial"/>
              </a:rPr>
              <a:t>Для размещения необходимо зайти в карточку услуги и в разделе «НПА» добавить все необходимые НПА. </a:t>
            </a:r>
          </a:p>
          <a:p>
            <a:pPr>
              <a:lnSpc>
                <a:spcPct val="100000"/>
              </a:lnSpc>
              <a:tabLst>
                <a:tab pos="0" algn="l"/>
              </a:tabLst>
            </a:pPr>
            <a:r>
              <a:rPr lang="ru-RU" sz="1100" b="0" strike="noStrike" spc="-1">
                <a:latin typeface="Arial"/>
              </a:rPr>
              <a:t>Данный перечень должен быть актуальным и соответствовать НПА, размещенным на официальном сайте ИОГВ или ОМСУ в разделе «Государственные/Муниципальные услуги». То есть проверка в РГУ будет проводиться в соответствии с перечнем НПА, размещенным на официальном сайте ИОГВ или ОМСУ в разделе «Государственные/Муниципальные услуги».  </a:t>
            </a:r>
          </a:p>
          <a:p>
            <a:pPr>
              <a:lnSpc>
                <a:spcPct val="100000"/>
              </a:lnSpc>
              <a:tabLst>
                <a:tab pos="0" algn="l"/>
              </a:tabLst>
            </a:pPr>
            <a:r>
              <a:rPr lang="ru-RU" sz="1100" b="0" strike="noStrike" spc="-1">
                <a:latin typeface="Arial"/>
              </a:rPr>
              <a:t>Редактировать НПА можно в самой услуге. Для этого необходимо справа от НПА нажать </a:t>
            </a:r>
            <a:r>
              <a:rPr lang="ru-RU" sz="1100" b="1" strike="noStrike" spc="-1">
                <a:latin typeface="Arial"/>
              </a:rPr>
              <a:t>синюю загнутую стрелочку</a:t>
            </a:r>
            <a:r>
              <a:rPr lang="ru-RU" sz="1100" b="0" strike="noStrike" spc="-1">
                <a:latin typeface="Arial"/>
              </a:rPr>
              <a:t>. После чего можно актуализировать карточку НПА и прикрепить актуальную версию НПА (в формате </a:t>
            </a:r>
            <a:r>
              <a:rPr lang="en-US" sz="1100" b="0" strike="noStrike" spc="-1">
                <a:latin typeface="Arial"/>
              </a:rPr>
              <a:t>DOC</a:t>
            </a:r>
            <a:r>
              <a:rPr lang="ru-RU" sz="1100" b="0" strike="noStrike" spc="-1">
                <a:latin typeface="Arial"/>
              </a:rPr>
              <a:t> или</a:t>
            </a:r>
            <a:r>
              <a:rPr lang="en-US" sz="1100" b="0" strike="noStrike" spc="-1">
                <a:latin typeface="Arial"/>
              </a:rPr>
              <a:t> PDF</a:t>
            </a:r>
            <a:r>
              <a:rPr lang="ru-RU" sz="1100" b="0" strike="noStrike" spc="-1">
                <a:latin typeface="Arial"/>
              </a:rPr>
              <a:t> (из правовой системы)). Если в карточке НПА в поле «Экспертиза документа» указано «Эталон», то необходимо снять «Эталон». Для снятия эталона необходимо по электронной почте направить </a:t>
            </a:r>
            <a:r>
              <a:rPr lang="ru-RU" sz="1100" b="1" strike="noStrike" spc="-1">
                <a:latin typeface="Arial"/>
              </a:rPr>
              <a:t>номер идентификатор НПА </a:t>
            </a:r>
            <a:r>
              <a:rPr lang="ru-RU" sz="1100" b="0" strike="noStrike" spc="-1">
                <a:latin typeface="Arial"/>
              </a:rPr>
              <a:t>в Министерство экономики и территориального развития Свердловской области (</a:t>
            </a:r>
            <a:r>
              <a:rPr lang="en-US" sz="1100" b="0" strike="noStrike" spc="-1">
                <a:latin typeface="Arial"/>
              </a:rPr>
              <a:t>r.zhdankin@egov66.ru)</a:t>
            </a:r>
            <a:r>
              <a:rPr lang="ru-RU" sz="1100" b="0" strike="noStrike" spc="-1">
                <a:latin typeface="Arial"/>
              </a:rPr>
              <a:t> или ГБУ СО «Оператор электронного правительства»</a:t>
            </a:r>
            <a:r>
              <a:rPr lang="en-US" sz="1100" b="0" strike="noStrike" spc="-1">
                <a:latin typeface="Arial"/>
              </a:rPr>
              <a:t> (sd@egov66.ru)</a:t>
            </a:r>
            <a:r>
              <a:rPr lang="ru-RU" sz="1100" b="0" strike="noStrike" spc="-1">
                <a:latin typeface="Arial"/>
              </a:rPr>
              <a:t>. После актуализации вложения опять направить </a:t>
            </a:r>
            <a:r>
              <a:rPr lang="ru-RU" sz="1100" b="1" strike="noStrike" spc="-1">
                <a:latin typeface="Arial"/>
              </a:rPr>
              <a:t>номер идентификатор НПА. </a:t>
            </a:r>
            <a:endParaRPr lang="ru-RU" sz="1100" b="0" strike="noStrike" spc="-1">
              <a:latin typeface="Arial"/>
            </a:endParaRPr>
          </a:p>
          <a:p>
            <a:pPr>
              <a:lnSpc>
                <a:spcPct val="100000"/>
              </a:lnSpc>
              <a:tabLst>
                <a:tab pos="0" algn="l"/>
              </a:tabLst>
            </a:pPr>
            <a:r>
              <a:rPr lang="ru-RU" sz="1100" b="0" strike="noStrike" spc="-1">
                <a:latin typeface="Arial"/>
              </a:rPr>
              <a:t>Если требуется добавить НПА, то создавать сразу НПА не нужно. Сначала необходимо проверить есть ли такой НПА-эталон в базе или нет. </a:t>
            </a:r>
          </a:p>
          <a:p>
            <a:pPr>
              <a:lnSpc>
                <a:spcPct val="100000"/>
              </a:lnSpc>
              <a:tabLst>
                <a:tab pos="0" algn="l"/>
              </a:tabLst>
            </a:pPr>
            <a:r>
              <a:rPr lang="ru-RU" sz="1100" b="0" strike="noStrike" spc="-1">
                <a:latin typeface="Arial"/>
              </a:rPr>
              <a:t>Нажать кнопку </a:t>
            </a:r>
            <a:r>
              <a:rPr lang="ru-RU" sz="1100" b="1" strike="noStrike" spc="-1">
                <a:latin typeface="Arial"/>
              </a:rPr>
              <a:t>«Добавить еще»</a:t>
            </a:r>
            <a:r>
              <a:rPr lang="ru-RU" sz="1100" b="0" strike="noStrike" spc="-1">
                <a:latin typeface="Arial"/>
              </a:rPr>
              <a:t>. В первую очередь необходимо выбирать НПА-эталоны с </a:t>
            </a:r>
            <a:r>
              <a:rPr lang="ru-RU" sz="1100" b="1" strike="noStrike" spc="-1">
                <a:latin typeface="Arial"/>
              </a:rPr>
              <a:t>буквой «Э»</a:t>
            </a:r>
            <a:r>
              <a:rPr lang="ru-RU" sz="1100" b="0" strike="noStrike" spc="-1">
                <a:latin typeface="Arial"/>
              </a:rPr>
              <a:t> слева от наименования НПА. Данные НПА проверены и актуальны. Если нет с </a:t>
            </a:r>
            <a:r>
              <a:rPr lang="ru-RU" sz="1100" b="1" strike="noStrike" spc="-1">
                <a:latin typeface="Arial"/>
              </a:rPr>
              <a:t>буквой «Э»</a:t>
            </a:r>
            <a:r>
              <a:rPr lang="ru-RU" sz="1100" b="0" strike="noStrike" spc="-1">
                <a:latin typeface="Arial"/>
              </a:rPr>
              <a:t>, то добавить НПА с более поздней датой изменения. После актуализации вложения направить </a:t>
            </a:r>
            <a:r>
              <a:rPr lang="ru-RU" sz="1100" b="1" strike="noStrike" spc="-1">
                <a:latin typeface="Arial"/>
              </a:rPr>
              <a:t>номер идентификатор НПА </a:t>
            </a:r>
            <a:r>
              <a:rPr lang="ru-RU" sz="1100" b="0" strike="noStrike" spc="-1">
                <a:latin typeface="Arial"/>
              </a:rPr>
              <a:t>для перевода НПА в НПА-эталон.</a:t>
            </a:r>
          </a:p>
          <a:p>
            <a:pPr>
              <a:lnSpc>
                <a:spcPct val="100000"/>
              </a:lnSpc>
              <a:tabLst>
                <a:tab pos="0" algn="l"/>
              </a:tabLst>
            </a:pPr>
            <a:r>
              <a:rPr lang="ru-RU" sz="1100" b="0" strike="noStrike" spc="-1">
                <a:latin typeface="Arial"/>
              </a:rPr>
              <a:t>Если вообще нет НПА, то его необходимо создать. </a:t>
            </a:r>
          </a:p>
          <a:p>
            <a:pPr>
              <a:lnSpc>
                <a:spcPct val="100000"/>
              </a:lnSpc>
              <a:tabLst>
                <a:tab pos="0" algn="l"/>
              </a:tabLst>
            </a:pPr>
            <a:r>
              <a:rPr lang="ru-RU" sz="1100" b="0" strike="noStrike" spc="-1">
                <a:latin typeface="Arial"/>
              </a:rPr>
              <a:t>Также можно добавить НПА из другой уже переопубликованной услуги в 2020 году. Для этого нажать </a:t>
            </a:r>
            <a:r>
              <a:rPr lang="ru-RU" sz="1100" b="1" strike="noStrike" spc="-1">
                <a:latin typeface="Arial"/>
              </a:rPr>
              <a:t>кнопку «Выбрать из других услуг»</a:t>
            </a:r>
            <a:r>
              <a:rPr lang="ru-RU" sz="1100" b="0" strike="noStrike" spc="-1">
                <a:latin typeface="Arial"/>
              </a:rPr>
              <a:t>.</a:t>
            </a:r>
          </a:p>
          <a:p>
            <a:pPr>
              <a:lnSpc>
                <a:spcPct val="100000"/>
              </a:lnSpc>
              <a:tabLst>
                <a:tab pos="0" algn="l"/>
              </a:tabLst>
            </a:pPr>
            <a:r>
              <a:rPr lang="ru-RU" sz="1100" b="1" strike="noStrike" spc="-1">
                <a:latin typeface="Arial"/>
              </a:rPr>
              <a:t>Создавать отдельно внесения изменений в НПА запрещено. Необходимо в созданном НПА актуализировать вложение.</a:t>
            </a:r>
            <a:endParaRPr lang="ru-RU" sz="1100" b="0" strike="noStrike" spc="-1">
              <a:latin typeface="Arial"/>
            </a:endParaRPr>
          </a:p>
        </p:txBody>
      </p:sp>
      <p:sp>
        <p:nvSpPr>
          <p:cNvPr id="184"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44F2563F-4E9A-4981-83D3-C6646035546C}" type="slidenum">
              <a:rPr lang="ru-RU" sz="1200" b="0" strike="noStrike" spc="-1">
                <a:solidFill>
                  <a:srgbClr val="000000"/>
                </a:solidFill>
                <a:latin typeface="+mn-lt"/>
                <a:ea typeface="+mn-ea"/>
              </a:rPr>
              <a:t>12</a:t>
            </a:fld>
            <a:endParaRPr lang="ru-RU" sz="1200" b="0" strike="noStrike" spc="-1">
              <a:latin typeface="Times New Roman"/>
            </a:endParaRPr>
          </a:p>
        </p:txBody>
      </p:sp>
    </p:spTree>
    <p:extLst>
      <p:ext uri="{BB962C8B-B14F-4D97-AF65-F5344CB8AC3E}">
        <p14:creationId xmlns:p14="http://schemas.microsoft.com/office/powerpoint/2010/main" val="2733177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noRot="1" noChangeAspect="1"/>
          </p:cNvSpPr>
          <p:nvPr>
            <p:ph type="sldImg"/>
          </p:nvPr>
        </p:nvSpPr>
        <p:spPr>
          <a:xfrm>
            <a:off x="2925720" y="851040"/>
            <a:ext cx="4074840" cy="2292120"/>
          </a:xfrm>
          <a:prstGeom prst="rect">
            <a:avLst/>
          </a:prstGeom>
        </p:spPr>
      </p:sp>
      <p:sp>
        <p:nvSpPr>
          <p:cNvPr id="186" name="PlaceHolder 2"/>
          <p:cNvSpPr>
            <a:spLocks noGrp="1"/>
          </p:cNvSpPr>
          <p:nvPr>
            <p:ph type="body"/>
          </p:nvPr>
        </p:nvSpPr>
        <p:spPr>
          <a:xfrm>
            <a:off x="992160" y="3271680"/>
            <a:ext cx="7941960" cy="2674440"/>
          </a:xfrm>
          <a:prstGeom prst="rect">
            <a:avLst/>
          </a:prstGeom>
        </p:spPr>
        <p:txBody>
          <a:bodyPr>
            <a:noAutofit/>
          </a:bodyPr>
          <a:lstStyle/>
          <a:p>
            <a:pPr marL="216000" indent="-216000">
              <a:lnSpc>
                <a:spcPct val="100000"/>
              </a:lnSpc>
            </a:pPr>
            <a:r>
              <a:rPr lang="ru-RU" sz="1100" b="1" strike="noStrike" spc="-1">
                <a:latin typeface="Arial"/>
              </a:rPr>
              <a:t>Раздел «Перечень документов».</a:t>
            </a:r>
            <a:endParaRPr lang="ru-RU" sz="1100" b="0" strike="noStrike" spc="-1">
              <a:latin typeface="Arial"/>
            </a:endParaRPr>
          </a:p>
          <a:p>
            <a:pPr marL="216000" indent="-216000">
              <a:lnSpc>
                <a:spcPct val="100000"/>
              </a:lnSpc>
            </a:pPr>
            <a:r>
              <a:rPr lang="ru-RU" sz="1100" b="1" strike="noStrike" spc="-1">
                <a:latin typeface="Arial"/>
              </a:rPr>
              <a:t>1. Входящие документы.</a:t>
            </a:r>
            <a:endParaRPr lang="ru-RU" sz="1100" b="0" strike="noStrike" spc="-1">
              <a:latin typeface="Arial"/>
            </a:endParaRPr>
          </a:p>
          <a:p>
            <a:pPr marL="216000" indent="-216000">
              <a:lnSpc>
                <a:spcPct val="100000"/>
              </a:lnSpc>
            </a:pPr>
            <a:r>
              <a:rPr lang="ru-RU" sz="1100" b="0" strike="noStrike" spc="-1">
                <a:latin typeface="Arial"/>
              </a:rPr>
              <a:t>В данном блоке необходимо размещать все документы, которые должен предоставить заявитель, в том числе документы, которые заявитель может сам предоставить или орган может запросить по межведу.</a:t>
            </a:r>
          </a:p>
          <a:p>
            <a:pPr marL="216000" indent="-216000">
              <a:lnSpc>
                <a:spcPct val="100000"/>
              </a:lnSpc>
            </a:pPr>
            <a:r>
              <a:rPr lang="ru-RU" sz="1100" b="0" strike="noStrike" spc="-1">
                <a:latin typeface="Arial"/>
              </a:rPr>
              <a:t>Если документ отмечен </a:t>
            </a:r>
            <a:r>
              <a:rPr lang="ru-RU" sz="1100" b="1" strike="noStrike" spc="-1">
                <a:latin typeface="Arial"/>
              </a:rPr>
              <a:t>красным</a:t>
            </a:r>
            <a:r>
              <a:rPr lang="ru-RU" sz="1100" b="0" strike="noStrike" spc="-1">
                <a:latin typeface="Arial"/>
              </a:rPr>
              <a:t> восклицательным знаком </a:t>
            </a:r>
            <a:r>
              <a:rPr lang="ru-RU" sz="1100" b="1" strike="noStrike" spc="-1">
                <a:latin typeface="Arial"/>
              </a:rPr>
              <a:t>«!»</a:t>
            </a:r>
            <a:r>
              <a:rPr lang="ru-RU" sz="1100" b="0" strike="noStrike" spc="-1">
                <a:latin typeface="Arial"/>
              </a:rPr>
              <a:t>, то необходимо актуализировать документ (документы по межведу можно оставлять с восклицательным знаком </a:t>
            </a:r>
            <a:r>
              <a:rPr lang="ru-RU" sz="1100" b="1" strike="noStrike" spc="-1">
                <a:latin typeface="Arial"/>
              </a:rPr>
              <a:t>«!»)</a:t>
            </a:r>
            <a:r>
              <a:rPr lang="ru-RU" sz="1100" b="0" strike="noStrike" spc="-1">
                <a:latin typeface="Arial"/>
              </a:rPr>
              <a:t>. Для актуализации карточки документа необходимо справа от наименования документа нажать </a:t>
            </a:r>
            <a:r>
              <a:rPr lang="ru-RU" sz="1100" b="1" strike="noStrike" spc="-1">
                <a:latin typeface="Arial"/>
              </a:rPr>
              <a:t>синюю стрелочку </a:t>
            </a:r>
            <a:r>
              <a:rPr lang="ru-RU" sz="1100" b="0" strike="noStrike" spc="-1">
                <a:latin typeface="Arial"/>
              </a:rPr>
              <a:t>(карточка документа на следующем слайде). Если документ отмечен зеленой галочкой, то документ имеет статус «действующий» его можно не актуализировать.</a:t>
            </a:r>
          </a:p>
          <a:p>
            <a:pPr marL="216000" indent="-216000">
              <a:lnSpc>
                <a:spcPct val="100000"/>
              </a:lnSpc>
            </a:pPr>
            <a:r>
              <a:rPr lang="ru-RU" sz="1100" b="0" strike="noStrike" spc="-1">
                <a:latin typeface="Arial"/>
              </a:rPr>
              <a:t>Для добавления входящих документов необходимо нажать на кнопку </a:t>
            </a:r>
            <a:r>
              <a:rPr lang="ru-RU" sz="1100" b="1" strike="noStrike" spc="-1">
                <a:latin typeface="Arial"/>
              </a:rPr>
              <a:t>«Выбрать еще»</a:t>
            </a:r>
            <a:r>
              <a:rPr lang="ru-RU" sz="1100" b="0" strike="noStrike" spc="-1">
                <a:latin typeface="Arial"/>
              </a:rPr>
              <a:t> и в справочнике «Документы» найти необходимый документ. Для отображения сведений о входящем документе необходимо справа от наименования документа нажать на </a:t>
            </a:r>
            <a:r>
              <a:rPr lang="ru-RU" sz="1100" b="1" strike="noStrike" spc="-1">
                <a:latin typeface="Arial"/>
              </a:rPr>
              <a:t>листок</a:t>
            </a:r>
            <a:r>
              <a:rPr lang="ru-RU" sz="1100" b="0" strike="noStrike" spc="-1">
                <a:latin typeface="Arial"/>
              </a:rPr>
              <a:t> после </a:t>
            </a:r>
            <a:r>
              <a:rPr lang="ru-RU" sz="1100" b="1" strike="noStrike" spc="-1">
                <a:latin typeface="Arial"/>
              </a:rPr>
              <a:t>синей стрелочки</a:t>
            </a:r>
            <a:r>
              <a:rPr lang="ru-RU" sz="1100" b="0" strike="noStrike" spc="-1">
                <a:latin typeface="Arial"/>
              </a:rPr>
              <a:t>. Если в справочнике «Документы» нет требуемого документа, то необходимо выйти из услуги в основное меню и в разделе «Документы» создать необходимый документ.</a:t>
            </a:r>
          </a:p>
          <a:p>
            <a:pPr marL="216000" indent="-216000">
              <a:lnSpc>
                <a:spcPct val="100000"/>
              </a:lnSpc>
            </a:pPr>
            <a:r>
              <a:rPr lang="ru-RU" sz="1100" b="0" strike="noStrike" spc="-1">
                <a:solidFill>
                  <a:srgbClr val="000000"/>
                </a:solidFill>
                <a:latin typeface="+mn-lt"/>
                <a:ea typeface="+mn-ea"/>
              </a:rPr>
              <a:t>В блоке </a:t>
            </a:r>
            <a:r>
              <a:rPr lang="ru-RU" sz="1100" b="1" strike="noStrike" spc="-1">
                <a:solidFill>
                  <a:srgbClr val="000000"/>
                </a:solidFill>
                <a:latin typeface="+mn-lt"/>
                <a:ea typeface="+mn-ea"/>
              </a:rPr>
              <a:t>«Группы документов»</a:t>
            </a:r>
            <a:r>
              <a:rPr lang="en-US" sz="1100" b="1" strike="noStrike" spc="-1">
                <a:solidFill>
                  <a:srgbClr val="000000"/>
                </a:solidFill>
                <a:latin typeface="+mn-lt"/>
                <a:ea typeface="+mn-ea"/>
              </a:rPr>
              <a:t> </a:t>
            </a:r>
            <a:r>
              <a:rPr lang="ru-RU" sz="1100" b="1" strike="noStrike" spc="-1">
                <a:solidFill>
                  <a:srgbClr val="000000"/>
                </a:solidFill>
                <a:latin typeface="+mn-lt"/>
                <a:ea typeface="+mn-ea"/>
              </a:rPr>
              <a:t>документы не размещать</a:t>
            </a:r>
            <a:r>
              <a:rPr lang="ru-RU" sz="1100" b="0" strike="noStrike" spc="-1">
                <a:solidFill>
                  <a:srgbClr val="000000"/>
                </a:solidFill>
                <a:latin typeface="+mn-lt"/>
                <a:ea typeface="+mn-ea"/>
              </a:rPr>
              <a:t>.</a:t>
            </a:r>
            <a:endParaRPr lang="ru-RU" sz="1100" b="0" strike="noStrike" spc="-1">
              <a:latin typeface="Arial"/>
            </a:endParaRPr>
          </a:p>
          <a:p>
            <a:pPr marL="216000" indent="-216000">
              <a:lnSpc>
                <a:spcPct val="100000"/>
              </a:lnSpc>
            </a:pPr>
            <a:r>
              <a:rPr lang="ru-RU" sz="1100" b="1" strike="noStrike" spc="-1">
                <a:solidFill>
                  <a:srgbClr val="000000"/>
                </a:solidFill>
                <a:latin typeface="+mn-lt"/>
                <a:ea typeface="+mn-ea"/>
              </a:rPr>
              <a:t>2. Исходящие документы.</a:t>
            </a:r>
            <a:endParaRPr lang="ru-RU" sz="1100" b="0" strike="noStrike" spc="-1">
              <a:latin typeface="Arial"/>
            </a:endParaRPr>
          </a:p>
          <a:p>
            <a:pPr marL="216000" indent="-216000">
              <a:lnSpc>
                <a:spcPct val="100000"/>
              </a:lnSpc>
            </a:pPr>
            <a:r>
              <a:rPr lang="ru-RU" sz="1100" b="0" strike="noStrike" spc="-1">
                <a:solidFill>
                  <a:srgbClr val="000000"/>
                </a:solidFill>
                <a:latin typeface="+mn-lt"/>
                <a:ea typeface="+mn-ea"/>
              </a:rPr>
              <a:t>В данном блоке необходимо размещать все, что является результатом услуги как положительный, так и отрицательный. Например, письмо, уведомление об отказе и т.д. </a:t>
            </a:r>
            <a:endParaRPr lang="ru-RU" sz="1100" b="0" strike="noStrike" spc="-1">
              <a:latin typeface="Arial"/>
            </a:endParaRPr>
          </a:p>
          <a:p>
            <a:pPr marL="216000" indent="-216000">
              <a:lnSpc>
                <a:spcPct val="100000"/>
              </a:lnSpc>
            </a:pPr>
            <a:r>
              <a:rPr lang="ru-RU" sz="1100" b="0" strike="noStrike" spc="-1">
                <a:solidFill>
                  <a:srgbClr val="000000"/>
                </a:solidFill>
                <a:latin typeface="+mn-lt"/>
                <a:ea typeface="+mn-ea"/>
              </a:rPr>
              <a:t>Актуализация исходящих документов осуществляется также, как в блоке </a:t>
            </a:r>
            <a:r>
              <a:rPr lang="ru-RU" sz="1100" b="1" strike="noStrike" spc="-1">
                <a:solidFill>
                  <a:srgbClr val="000000"/>
                </a:solidFill>
                <a:latin typeface="+mn-lt"/>
                <a:ea typeface="+mn-ea"/>
              </a:rPr>
              <a:t>«Входящие документы»</a:t>
            </a:r>
            <a:r>
              <a:rPr lang="ru-RU" sz="1100" b="0" strike="noStrike" spc="-1">
                <a:solidFill>
                  <a:srgbClr val="000000"/>
                </a:solidFill>
                <a:latin typeface="+mn-lt"/>
                <a:ea typeface="+mn-ea"/>
              </a:rPr>
              <a:t>.</a:t>
            </a:r>
            <a:endParaRPr lang="ru-RU" sz="1100" b="0" strike="noStrike" spc="-1">
              <a:latin typeface="Arial"/>
            </a:endParaRPr>
          </a:p>
          <a:p>
            <a:pPr marL="216000" indent="-216000">
              <a:lnSpc>
                <a:spcPct val="100000"/>
              </a:lnSpc>
            </a:pPr>
            <a:r>
              <a:rPr lang="ru-RU" sz="1100" b="1" strike="noStrike" spc="-1">
                <a:solidFill>
                  <a:srgbClr val="000000"/>
                </a:solidFill>
                <a:latin typeface="+mn-lt"/>
                <a:ea typeface="+mn-ea"/>
              </a:rPr>
              <a:t>3. Прочие документы.</a:t>
            </a:r>
            <a:endParaRPr lang="ru-RU" sz="1100" b="0" strike="noStrike" spc="-1">
              <a:latin typeface="Arial"/>
            </a:endParaRPr>
          </a:p>
          <a:p>
            <a:pPr marL="216000" indent="-216000">
              <a:lnSpc>
                <a:spcPct val="100000"/>
              </a:lnSpc>
            </a:pPr>
            <a:r>
              <a:rPr lang="ru-RU" sz="1100" b="0" strike="noStrike" spc="-1">
                <a:solidFill>
                  <a:srgbClr val="000000"/>
                </a:solidFill>
                <a:latin typeface="+mn-lt"/>
                <a:ea typeface="+mn-ea"/>
              </a:rPr>
              <a:t>В данном блоке необходимо размещать все документы, материалы, которые заявитель дополнительно захотел предоставить.</a:t>
            </a:r>
            <a:endParaRPr lang="ru-RU" sz="1100" b="0" strike="noStrike" spc="-1">
              <a:latin typeface="Arial"/>
            </a:endParaRPr>
          </a:p>
          <a:p>
            <a:pPr marL="216000" indent="-216000">
              <a:lnSpc>
                <a:spcPct val="100000"/>
              </a:lnSpc>
            </a:pPr>
            <a:r>
              <a:rPr lang="ru-RU" sz="1100" b="0" strike="noStrike" spc="-1">
                <a:solidFill>
                  <a:srgbClr val="000000"/>
                </a:solidFill>
                <a:latin typeface="+mn-lt"/>
                <a:ea typeface="+mn-ea"/>
              </a:rPr>
              <a:t>Актуализировать входящие документы лучше в общем меню в разделе </a:t>
            </a:r>
            <a:r>
              <a:rPr lang="ru-RU" sz="1100" b="1" strike="noStrike" spc="-1">
                <a:solidFill>
                  <a:srgbClr val="000000"/>
                </a:solidFill>
                <a:latin typeface="+mn-lt"/>
                <a:ea typeface="+mn-ea"/>
              </a:rPr>
              <a:t>«Документы»</a:t>
            </a:r>
            <a:r>
              <a:rPr lang="ru-RU" sz="1100" b="0" strike="noStrike" spc="-1">
                <a:solidFill>
                  <a:srgbClr val="000000"/>
                </a:solidFill>
                <a:latin typeface="+mn-lt"/>
                <a:ea typeface="+mn-ea"/>
              </a:rPr>
              <a:t>. Искать свои документы лучше по рабочему названию, которое Вы добавляете в карточке документа.</a:t>
            </a:r>
            <a:endParaRPr lang="ru-RU" sz="1100" b="0" strike="noStrike" spc="-1">
              <a:latin typeface="Arial"/>
            </a:endParaRPr>
          </a:p>
        </p:txBody>
      </p:sp>
      <p:sp>
        <p:nvSpPr>
          <p:cNvPr id="187"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FFAFF155-8D22-46DA-955B-073C0B93711B}" type="slidenum">
              <a:rPr lang="ru-RU" sz="1200" b="0" strike="noStrike" spc="-1">
                <a:solidFill>
                  <a:srgbClr val="000000"/>
                </a:solidFill>
                <a:latin typeface="+mn-lt"/>
                <a:ea typeface="+mn-ea"/>
              </a:rPr>
              <a:t>13</a:t>
            </a:fld>
            <a:endParaRPr lang="ru-RU" sz="1200" b="0" strike="noStrike" spc="-1">
              <a:latin typeface="Times New Roman"/>
            </a:endParaRPr>
          </a:p>
        </p:txBody>
      </p:sp>
    </p:spTree>
    <p:extLst>
      <p:ext uri="{BB962C8B-B14F-4D97-AF65-F5344CB8AC3E}">
        <p14:creationId xmlns:p14="http://schemas.microsoft.com/office/powerpoint/2010/main" val="390812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noRot="1" noChangeAspect="1"/>
          </p:cNvSpPr>
          <p:nvPr>
            <p:ph type="sldImg"/>
          </p:nvPr>
        </p:nvSpPr>
        <p:spPr>
          <a:xfrm>
            <a:off x="2925720" y="851040"/>
            <a:ext cx="4074840" cy="2292120"/>
          </a:xfrm>
          <a:prstGeom prst="rect">
            <a:avLst/>
          </a:prstGeom>
        </p:spPr>
      </p:sp>
      <p:sp>
        <p:nvSpPr>
          <p:cNvPr id="189" name="PlaceHolder 2"/>
          <p:cNvSpPr>
            <a:spLocks noGrp="1"/>
          </p:cNvSpPr>
          <p:nvPr>
            <p:ph type="body"/>
          </p:nvPr>
        </p:nvSpPr>
        <p:spPr>
          <a:xfrm>
            <a:off x="992160" y="3271680"/>
            <a:ext cx="7941960" cy="2674440"/>
          </a:xfrm>
          <a:prstGeom prst="rect">
            <a:avLst/>
          </a:prstGeom>
        </p:spPr>
        <p:txBody>
          <a:bodyPr>
            <a:noAutofit/>
          </a:bodyPr>
          <a:lstStyle/>
          <a:p>
            <a:pPr marL="216000" indent="-216000">
              <a:lnSpc>
                <a:spcPct val="100000"/>
              </a:lnSpc>
            </a:pPr>
            <a:r>
              <a:rPr lang="ru-RU" sz="1100" b="1" strike="noStrike" spc="-1">
                <a:latin typeface="Arial"/>
              </a:rPr>
              <a:t>Карточка документа в разделе «Перечень документов».</a:t>
            </a:r>
            <a:endParaRPr lang="ru-RU" sz="1100" b="0" strike="noStrike" spc="-1">
              <a:latin typeface="Arial"/>
            </a:endParaRPr>
          </a:p>
          <a:p>
            <a:pPr marL="216000" indent="-216000">
              <a:lnSpc>
                <a:spcPct val="100000"/>
              </a:lnSpc>
            </a:pPr>
            <a:r>
              <a:rPr lang="ru-RU" sz="1100" b="0" strike="noStrike" spc="-1">
                <a:latin typeface="Arial"/>
              </a:rPr>
              <a:t>После нажатия </a:t>
            </a:r>
            <a:r>
              <a:rPr lang="ru-RU" sz="1100" b="1" strike="noStrike" spc="-1">
                <a:latin typeface="Arial"/>
              </a:rPr>
              <a:t>синей стрелочки </a:t>
            </a:r>
            <a:r>
              <a:rPr lang="ru-RU" sz="1100" b="0" strike="noStrike" spc="-1">
                <a:latin typeface="Arial"/>
              </a:rPr>
              <a:t>справа от наименования документа осуществляется переход в карточку документа. Для актуализации документа внизу экрана на синем поле нажать </a:t>
            </a:r>
            <a:r>
              <a:rPr lang="ru-RU" sz="1100" b="1" strike="noStrike" spc="-1">
                <a:latin typeface="Arial"/>
              </a:rPr>
              <a:t>«Отправить на доработку». </a:t>
            </a:r>
            <a:r>
              <a:rPr lang="ru-RU" sz="1100" b="0" strike="noStrike" spc="-1">
                <a:latin typeface="Arial"/>
              </a:rPr>
              <a:t>Если кнопки </a:t>
            </a:r>
            <a:r>
              <a:rPr lang="ru-RU" sz="1100" b="1" strike="noStrike" spc="-1">
                <a:latin typeface="Arial"/>
              </a:rPr>
              <a:t>«Отправить на доработку» </a:t>
            </a:r>
            <a:r>
              <a:rPr lang="ru-RU" sz="1100" b="0" strike="noStrike" spc="-1">
                <a:latin typeface="Arial"/>
              </a:rPr>
              <a:t>нет, то обратиться в ГБУ СО «Оператор электронного правительства». Поля документа можно будет редактировать. После дополнения и заполнения всех полей нажать </a:t>
            </a:r>
            <a:r>
              <a:rPr lang="ru-RU" sz="1100" b="1" strike="noStrike" spc="-1">
                <a:latin typeface="Arial"/>
              </a:rPr>
              <a:t>«Ввести в действие»</a:t>
            </a:r>
            <a:r>
              <a:rPr lang="ru-RU" sz="1100" b="0" strike="noStrike" spc="-1">
                <a:latin typeface="Arial"/>
              </a:rPr>
              <a:t>. Карточка документа актуализируется далее перейти обратно в услугу. </a:t>
            </a:r>
            <a:r>
              <a:rPr lang="ru-RU" sz="1100" b="1" strike="noStrike" spc="-1">
                <a:latin typeface="Arial"/>
              </a:rPr>
              <a:t>Важно. </a:t>
            </a:r>
            <a:r>
              <a:rPr lang="ru-RU" sz="1100" b="0" strike="noStrike" spc="-1">
                <a:latin typeface="Arial"/>
              </a:rPr>
              <a:t>Только не нажимайте внизу экрана кнопку </a:t>
            </a:r>
            <a:r>
              <a:rPr lang="ru-RU" sz="1100" b="1" strike="noStrike" spc="-1">
                <a:latin typeface="Arial"/>
              </a:rPr>
              <a:t>«Отправить в архив», </a:t>
            </a:r>
            <a:r>
              <a:rPr lang="ru-RU" sz="1100" b="0" strike="noStrike" spc="-1">
                <a:latin typeface="Arial"/>
              </a:rPr>
              <a:t>т.к. документ обратно вернуть будет нельзя. Придется документ создавать заново. </a:t>
            </a:r>
          </a:p>
          <a:p>
            <a:pPr marL="216000" indent="-216000">
              <a:lnSpc>
                <a:spcPct val="100000"/>
              </a:lnSpc>
            </a:pPr>
            <a:r>
              <a:rPr lang="ru-RU" sz="1100" b="0" strike="noStrike" spc="-1">
                <a:latin typeface="Arial"/>
              </a:rPr>
              <a:t>1) Необходимо заполнить все поля отмеченные </a:t>
            </a:r>
            <a:r>
              <a:rPr lang="ru-RU" sz="1100" b="1" strike="noStrike" spc="-1">
                <a:latin typeface="Arial"/>
              </a:rPr>
              <a:t>«*»</a:t>
            </a:r>
            <a:r>
              <a:rPr lang="ru-RU" sz="1100" b="0" strike="noStrike" spc="-1">
                <a:latin typeface="Arial"/>
              </a:rPr>
              <a:t>.</a:t>
            </a:r>
          </a:p>
          <a:p>
            <a:pPr marL="216000" indent="-216000">
              <a:lnSpc>
                <a:spcPct val="100000"/>
              </a:lnSpc>
            </a:pPr>
            <a:r>
              <a:rPr lang="ru-RU" sz="1100" b="0" strike="noStrike" spc="-1">
                <a:latin typeface="Arial"/>
              </a:rPr>
              <a:t>2) Отметить к какому виду относится документ: 1) Документ личного хранения; 2) Предоставляется в рамках необходимой и обязательной услуги или 3) Другое (можно указать другой вид).</a:t>
            </a:r>
          </a:p>
          <a:p>
            <a:pPr marL="216000" indent="-216000">
              <a:lnSpc>
                <a:spcPct val="100000"/>
              </a:lnSpc>
            </a:pPr>
            <a:r>
              <a:rPr lang="ru-RU" sz="1100" b="0" strike="noStrike" spc="-1">
                <a:latin typeface="Arial"/>
              </a:rPr>
              <a:t>3) Поле </a:t>
            </a:r>
            <a:r>
              <a:rPr lang="ru-RU" sz="1100" b="1" strike="noStrike" spc="-1">
                <a:latin typeface="Arial"/>
              </a:rPr>
              <a:t>«Предоставляется по МВ»</a:t>
            </a:r>
            <a:r>
              <a:rPr lang="ru-RU" sz="1100" b="0" strike="noStrike" spc="-1">
                <a:latin typeface="Arial"/>
              </a:rPr>
              <a:t> будет активно, если в блоке </a:t>
            </a:r>
            <a:r>
              <a:rPr lang="ru-RU" sz="1100" b="1" strike="noStrike" spc="-1">
                <a:latin typeface="Arial"/>
              </a:rPr>
              <a:t>«Класс документа»</a:t>
            </a:r>
            <a:r>
              <a:rPr lang="ru-RU" sz="1100" b="0" strike="noStrike" spc="-1">
                <a:latin typeface="Arial"/>
              </a:rPr>
              <a:t> выбрать вариант отличный от «</a:t>
            </a:r>
            <a:r>
              <a:rPr lang="ru-RU" sz="1100" b="1" strike="noStrike" spc="-1">
                <a:latin typeface="Arial"/>
              </a:rPr>
              <a:t>Обладатель информации отсутствует».</a:t>
            </a:r>
            <a:endParaRPr lang="ru-RU" sz="1100" b="0" strike="noStrike" spc="-1">
              <a:latin typeface="Arial"/>
            </a:endParaRPr>
          </a:p>
          <a:p>
            <a:pPr marL="216000" indent="-216000">
              <a:lnSpc>
                <a:spcPct val="100000"/>
              </a:lnSpc>
            </a:pPr>
            <a:r>
              <a:rPr lang="ru-RU" sz="1100" b="0" strike="noStrike" spc="-1">
                <a:latin typeface="Arial"/>
              </a:rPr>
              <a:t>4) В блоке </a:t>
            </a:r>
            <a:r>
              <a:rPr lang="ru-RU" sz="1100" b="1" strike="noStrike" spc="-1">
                <a:latin typeface="Arial"/>
              </a:rPr>
              <a:t>«Классификатор документов по источникам»</a:t>
            </a:r>
            <a:r>
              <a:rPr lang="ru-RU" sz="1100" b="0" strike="noStrike" spc="-1">
                <a:latin typeface="Arial"/>
              </a:rPr>
              <a:t> в выпадающем перечне выбрать источник к которому он относится или возможно отнести.</a:t>
            </a:r>
          </a:p>
          <a:p>
            <a:pPr marL="216000" indent="-216000">
              <a:lnSpc>
                <a:spcPct val="100000"/>
              </a:lnSpc>
            </a:pPr>
            <a:r>
              <a:rPr lang="ru-RU" sz="1100" b="0" strike="noStrike" spc="-1">
                <a:latin typeface="Arial"/>
              </a:rPr>
              <a:t>5) В блоке </a:t>
            </a:r>
            <a:r>
              <a:rPr lang="ru-RU" sz="1100" b="1" strike="noStrike" spc="-1">
                <a:latin typeface="Arial"/>
              </a:rPr>
              <a:t>«Класс документа»</a:t>
            </a:r>
            <a:r>
              <a:rPr lang="ru-RU" sz="1100" b="0" strike="noStrike" spc="-1">
                <a:latin typeface="Arial"/>
              </a:rPr>
              <a:t> в выпадающем перечне выбрать один из трех вариантов. Если будет выбран вариант «</a:t>
            </a:r>
            <a:r>
              <a:rPr lang="ru-RU" sz="1100" b="1" strike="noStrike" spc="-1">
                <a:latin typeface="Arial"/>
              </a:rPr>
              <a:t>С указанием единственного обладателя информации»</a:t>
            </a:r>
            <a:r>
              <a:rPr lang="ru-RU" sz="1100" b="0" strike="noStrike" spc="-1">
                <a:latin typeface="Arial"/>
              </a:rPr>
              <a:t>, то необходимо отметить поле </a:t>
            </a:r>
            <a:r>
              <a:rPr lang="ru-RU" sz="1100" b="1" strike="noStrike" spc="-1">
                <a:latin typeface="Arial"/>
              </a:rPr>
              <a:t>«Предоставляется по МВ»</a:t>
            </a:r>
            <a:r>
              <a:rPr lang="ru-RU" sz="1100" b="0" strike="noStrike" spc="-1">
                <a:latin typeface="Arial"/>
              </a:rPr>
              <a:t> (если данный документ можно получить по межведу) и в блоке </a:t>
            </a:r>
            <a:r>
              <a:rPr lang="ru-RU" sz="1100" b="1" strike="noStrike" spc="-1">
                <a:latin typeface="Arial"/>
              </a:rPr>
              <a:t>«Орган власти, в ведении которого находится документ» </a:t>
            </a:r>
            <a:r>
              <a:rPr lang="ru-RU" sz="1100" b="0" strike="noStrike" spc="-1">
                <a:latin typeface="Arial"/>
              </a:rPr>
              <a:t>найти соответствующий орган власти.</a:t>
            </a:r>
          </a:p>
          <a:p>
            <a:pPr marL="216000" indent="-216000">
              <a:lnSpc>
                <a:spcPct val="100000"/>
              </a:lnSpc>
            </a:pPr>
            <a:r>
              <a:rPr lang="ru-RU" sz="1100" b="1" strike="noStrike" spc="-1">
                <a:latin typeface="Arial"/>
              </a:rPr>
              <a:t>а) Для нахождения соответствующего ФОИВ</a:t>
            </a:r>
            <a:r>
              <a:rPr lang="ru-RU" sz="1100" b="0" strike="noStrike" spc="-1">
                <a:latin typeface="Arial"/>
              </a:rPr>
              <a:t>. В верхней части экрана вместо ИОГВ или ОМСУ выбрать «Российская Федерация» поставив </a:t>
            </a:r>
            <a:r>
              <a:rPr lang="ru-RU" sz="1100" b="1" strike="noStrike" spc="-1">
                <a:latin typeface="Arial"/>
              </a:rPr>
              <a:t>слева галочку </a:t>
            </a:r>
            <a:r>
              <a:rPr lang="ru-RU" sz="1100" b="0" strike="noStrike" spc="-1">
                <a:latin typeface="Arial"/>
              </a:rPr>
              <a:t>от слов «Российская Федерация». Далее зайти «Президент Российской Федерации» и если нужно, то далее зайти в «Правительство Российской Федерации». Найти требуемый ФОИВ в блоке </a:t>
            </a:r>
            <a:r>
              <a:rPr lang="ru-RU" sz="1100" b="1" strike="noStrike" spc="-1">
                <a:latin typeface="Arial"/>
              </a:rPr>
              <a:t>«Орган власти, в ведении которого находится документ». </a:t>
            </a:r>
            <a:r>
              <a:rPr lang="ru-RU" sz="1100" b="0" strike="noStrike" spc="-1">
                <a:latin typeface="Arial"/>
              </a:rPr>
              <a:t>В каждом федеральном министерстве могут находиться федеральные службы и агентства.  Например, чтобы найти Федеральное медико-биологическое агентство, необходимо отметить галочкой «Российская Федерация» выбрать Президент Российской Федерации / Правительство Российской Федерации / Министерство здравоохранения Российской Федерации.</a:t>
            </a:r>
          </a:p>
          <a:p>
            <a:pPr marL="216000" indent="-216000">
              <a:lnSpc>
                <a:spcPct val="100000"/>
              </a:lnSpc>
            </a:pPr>
            <a:r>
              <a:rPr lang="ru-RU" sz="1100" b="1" strike="noStrike" spc="-1">
                <a:latin typeface="Arial"/>
              </a:rPr>
              <a:t>б) Для нахождения соответствующего ИОГВ. </a:t>
            </a:r>
            <a:r>
              <a:rPr lang="ru-RU" sz="1100" b="0" strike="noStrike" spc="-1">
                <a:latin typeface="Arial"/>
              </a:rPr>
              <a:t>В верхней части экрана вместо ИОГВ или ОМСУ выбрать «Свердловская область» поставив </a:t>
            </a:r>
            <a:r>
              <a:rPr lang="ru-RU" sz="1100" b="1" strike="noStrike" spc="-1">
                <a:latin typeface="Arial"/>
              </a:rPr>
              <a:t>слева галочку </a:t>
            </a:r>
            <a:r>
              <a:rPr lang="ru-RU" sz="1100" b="0" strike="noStrike" spc="-1">
                <a:latin typeface="Arial"/>
              </a:rPr>
              <a:t>от слов «Свердловская область». </a:t>
            </a:r>
          </a:p>
          <a:p>
            <a:pPr marL="216000" indent="-216000">
              <a:lnSpc>
                <a:spcPct val="100000"/>
              </a:lnSpc>
            </a:pPr>
            <a:r>
              <a:rPr lang="ru-RU" sz="1100" b="0" strike="noStrike" spc="-1">
                <a:latin typeface="Arial"/>
              </a:rPr>
              <a:t>6) Если документ получают в другом источнике, то можно указать это в поле </a:t>
            </a:r>
            <a:r>
              <a:rPr lang="ru-RU" sz="1100" b="1" strike="noStrike" spc="-1">
                <a:latin typeface="Arial"/>
              </a:rPr>
              <a:t>«Источник документа (если не может быть указан поставщик или услуга)»</a:t>
            </a:r>
            <a:r>
              <a:rPr lang="ru-RU" sz="1100" b="0" strike="noStrike" spc="-1">
                <a:latin typeface="Arial"/>
              </a:rPr>
              <a:t>.</a:t>
            </a:r>
          </a:p>
          <a:p>
            <a:pPr marL="216000" indent="-216000">
              <a:lnSpc>
                <a:spcPct val="100000"/>
              </a:lnSpc>
            </a:pPr>
            <a:r>
              <a:rPr lang="ru-RU" sz="1100" b="0" strike="noStrike" spc="-1">
                <a:latin typeface="Arial"/>
              </a:rPr>
              <a:t>7) В карточке должно быть заполнено одно из трех полей </a:t>
            </a:r>
            <a:r>
              <a:rPr lang="ru-RU" sz="1100" b="1" strike="noStrike" spc="-1">
                <a:latin typeface="Arial"/>
              </a:rPr>
              <a:t>«Пример документа», «Шаблон документа» </a:t>
            </a:r>
            <a:r>
              <a:rPr lang="ru-RU" sz="1100" b="0" strike="noStrike" spc="-1">
                <a:latin typeface="Arial"/>
              </a:rPr>
              <a:t>или</a:t>
            </a:r>
            <a:r>
              <a:rPr lang="ru-RU" sz="1100" b="1" strike="noStrike" spc="-1">
                <a:latin typeface="Arial"/>
              </a:rPr>
              <a:t> «Комментарий». </a:t>
            </a:r>
            <a:r>
              <a:rPr lang="ru-RU" sz="1100" b="0" strike="noStrike" spc="-1">
                <a:latin typeface="Arial"/>
              </a:rPr>
              <a:t>Если документ </a:t>
            </a:r>
            <a:r>
              <a:rPr lang="ru-RU" sz="1100" b="1" strike="noStrike" spc="-1">
                <a:latin typeface="Arial"/>
              </a:rPr>
              <a:t>заявление</a:t>
            </a:r>
            <a:r>
              <a:rPr lang="ru-RU" sz="1100" b="0" strike="noStrike" spc="-1">
                <a:latin typeface="Arial"/>
              </a:rPr>
              <a:t>, то должны быть в обязательном порядке заполнены два поля </a:t>
            </a:r>
            <a:r>
              <a:rPr lang="ru-RU" sz="1100" b="1" strike="noStrike" spc="-1">
                <a:latin typeface="Arial"/>
              </a:rPr>
              <a:t>«Пример документа» и «Шаблон документа».</a:t>
            </a:r>
            <a:endParaRPr lang="ru-RU" sz="1100" b="0" strike="noStrike" spc="-1">
              <a:latin typeface="Arial"/>
            </a:endParaRPr>
          </a:p>
          <a:p>
            <a:pPr marL="216000" indent="-216000">
              <a:lnSpc>
                <a:spcPct val="100000"/>
              </a:lnSpc>
            </a:pPr>
            <a:r>
              <a:rPr lang="ru-RU" sz="1100" b="0" strike="noStrike" spc="-1">
                <a:latin typeface="Arial"/>
              </a:rPr>
              <a:t>8) Указать способ получения документа </a:t>
            </a:r>
            <a:r>
              <a:rPr lang="ru-RU" sz="1100" b="1" strike="noStrike" spc="-1">
                <a:latin typeface="Arial"/>
              </a:rPr>
              <a:t>электронный</a:t>
            </a:r>
            <a:r>
              <a:rPr lang="ru-RU" sz="1100" b="0" strike="noStrike" spc="-1">
                <a:latin typeface="Arial"/>
              </a:rPr>
              <a:t> или </a:t>
            </a:r>
            <a:r>
              <a:rPr lang="ru-RU" sz="1100" b="1" strike="noStrike" spc="-1">
                <a:latin typeface="Arial"/>
              </a:rPr>
              <a:t>бумажный</a:t>
            </a:r>
            <a:r>
              <a:rPr lang="ru-RU" sz="1100" b="0" strike="noStrike" spc="-1">
                <a:latin typeface="Arial"/>
              </a:rPr>
              <a:t>. Может быть одновременно два способа.   </a:t>
            </a:r>
          </a:p>
        </p:txBody>
      </p:sp>
      <p:sp>
        <p:nvSpPr>
          <p:cNvPr id="190"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552CFC14-453A-4933-B8B2-C6E8BB8663EC}" type="slidenum">
              <a:rPr lang="ru-RU" sz="1200" b="0" strike="noStrike" spc="-1">
                <a:solidFill>
                  <a:srgbClr val="000000"/>
                </a:solidFill>
                <a:latin typeface="+mn-lt"/>
                <a:ea typeface="+mn-ea"/>
              </a:rPr>
              <a:t>14</a:t>
            </a:fld>
            <a:endParaRPr lang="ru-RU" sz="1200" b="0" strike="noStrike" spc="-1">
              <a:latin typeface="Times New Roman"/>
            </a:endParaRPr>
          </a:p>
        </p:txBody>
      </p:sp>
    </p:spTree>
    <p:extLst>
      <p:ext uri="{BB962C8B-B14F-4D97-AF65-F5344CB8AC3E}">
        <p14:creationId xmlns:p14="http://schemas.microsoft.com/office/powerpoint/2010/main" val="3489722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2925720" y="851040"/>
            <a:ext cx="4074840" cy="2292120"/>
          </a:xfrm>
          <a:prstGeom prst="rect">
            <a:avLst/>
          </a:prstGeom>
        </p:spPr>
      </p:sp>
      <p:sp>
        <p:nvSpPr>
          <p:cNvPr id="192" name="PlaceHolder 2"/>
          <p:cNvSpPr>
            <a:spLocks noGrp="1"/>
          </p:cNvSpPr>
          <p:nvPr>
            <p:ph type="body"/>
          </p:nvPr>
        </p:nvSpPr>
        <p:spPr>
          <a:xfrm>
            <a:off x="992160" y="3271680"/>
            <a:ext cx="7941960" cy="2674440"/>
          </a:xfrm>
          <a:prstGeom prst="rect">
            <a:avLst/>
          </a:prstGeom>
        </p:spPr>
        <p:txBody>
          <a:bodyPr>
            <a:noAutofit/>
          </a:bodyPr>
          <a:lstStyle/>
          <a:p>
            <a:pPr marL="216000" indent="-216000">
              <a:lnSpc>
                <a:spcPct val="100000"/>
              </a:lnSpc>
            </a:pPr>
            <a:r>
              <a:rPr lang="ru-RU" sz="1100" b="1" strike="noStrike" spc="-1">
                <a:latin typeface="Arial"/>
              </a:rPr>
              <a:t>Раздел «Критерии принятия решений».</a:t>
            </a:r>
            <a:endParaRPr lang="ru-RU" sz="1100" b="0" strike="noStrike" spc="-1">
              <a:latin typeface="Arial"/>
            </a:endParaRPr>
          </a:p>
          <a:p>
            <a:pPr marL="216000" indent="-216000">
              <a:lnSpc>
                <a:spcPct val="100000"/>
              </a:lnSpc>
            </a:pPr>
            <a:r>
              <a:rPr lang="ru-RU" sz="1100" b="0" strike="noStrike" spc="-1">
                <a:latin typeface="Arial"/>
              </a:rPr>
              <a:t>Описание критерия, который учитывается при принятии решения. </a:t>
            </a:r>
            <a:r>
              <a:rPr lang="ru-RU" sz="1100" b="1" strike="noStrike" spc="-1">
                <a:latin typeface="Arial"/>
              </a:rPr>
              <a:t>Критерии принятия решения</a:t>
            </a:r>
            <a:r>
              <a:rPr lang="ru-RU" sz="1100" b="0" strike="noStrike" spc="-1">
                <a:latin typeface="Arial"/>
              </a:rPr>
              <a:t> - понятие более широкое, чем основания для отказа (приостановления). Основания для отказа (приостановления) тоже являются критериями принятия решения на определенных этапах предоставления услуги.</a:t>
            </a:r>
            <a:r>
              <a:rPr lang="ru-RU" sz="1100" b="1" strike="noStrike" spc="-1">
                <a:latin typeface="Arial"/>
              </a:rPr>
              <a:t> </a:t>
            </a:r>
            <a:r>
              <a:rPr lang="ru-RU" sz="1100" b="0" strike="noStrike" spc="-1">
                <a:latin typeface="Arial"/>
              </a:rPr>
              <a:t>Критерии принятия решений вытекают из раздела «III. Состав, последовательность, сроки выполнения административных процедур (действий), требования к порядку их выполнения, в том числе особенности выполнения административных процедур (действий) в электронной форме» адм. регламента.</a:t>
            </a:r>
          </a:p>
          <a:p>
            <a:pPr marL="216000" indent="-216000">
              <a:lnSpc>
                <a:spcPct val="100000"/>
              </a:lnSpc>
            </a:pPr>
            <a:r>
              <a:rPr lang="ru-RU" sz="1100" b="0" i="1" strike="noStrike" spc="-1">
                <a:latin typeface="Arial"/>
              </a:rPr>
              <a:t>Пример 1: </a:t>
            </a:r>
            <a:r>
              <a:rPr lang="ru-RU" sz="1100" b="0" strike="noStrike" spc="-1">
                <a:latin typeface="Arial"/>
              </a:rPr>
              <a:t>Критерием принятия решения о формировании и направлении межведомственных запросов являются отсутствие документа, подтверждающего внесение платы, других сведений содержащихся у ФОИВ, ИОГВ и ОМСУ.</a:t>
            </a:r>
          </a:p>
          <a:p>
            <a:pPr>
              <a:lnSpc>
                <a:spcPct val="100000"/>
              </a:lnSpc>
              <a:tabLst>
                <a:tab pos="0" algn="l"/>
              </a:tabLst>
            </a:pPr>
            <a:r>
              <a:rPr lang="ru-RU" sz="1100" b="0" strike="noStrike" spc="-1">
                <a:latin typeface="Arial"/>
              </a:rPr>
              <a:t>Для добавления критерия необходимо нажать кнопку </a:t>
            </a:r>
            <a:r>
              <a:rPr lang="ru-RU" sz="1100" b="1" strike="noStrike" spc="-1">
                <a:latin typeface="Arial"/>
              </a:rPr>
              <a:t>Добавить.</a:t>
            </a:r>
            <a:r>
              <a:rPr lang="ru-RU" sz="1100" b="0" strike="noStrike" spc="-1">
                <a:latin typeface="Arial"/>
              </a:rPr>
              <a:t> Далее выбрать наименование критерия из выпадающего списка или ввести другое наименование критерия и нажать кнопку </a:t>
            </a:r>
            <a:r>
              <a:rPr lang="ru-RU" sz="1100" b="1" strike="noStrike" spc="-1">
                <a:latin typeface="Arial"/>
              </a:rPr>
              <a:t>Добавить</a:t>
            </a:r>
            <a:r>
              <a:rPr lang="ru-RU" sz="1100" b="0" strike="noStrike" spc="-1">
                <a:latin typeface="Arial"/>
              </a:rPr>
              <a:t>. К каждому критерию возможно дать краткое описание или комментарий. В тексте не должно быть </a:t>
            </a:r>
            <a:r>
              <a:rPr lang="ru-RU" sz="1100" b="1" strike="noStrike" spc="-1">
                <a:latin typeface="Arial"/>
              </a:rPr>
              <a:t>гиперссылок</a:t>
            </a:r>
            <a:r>
              <a:rPr lang="ru-RU" sz="1100" b="0" strike="noStrike" spc="-1">
                <a:latin typeface="Arial"/>
              </a:rPr>
              <a:t>. </a:t>
            </a:r>
          </a:p>
        </p:txBody>
      </p:sp>
      <p:sp>
        <p:nvSpPr>
          <p:cNvPr id="193"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F689E772-C3E9-488E-B46D-5908306A23B7}" type="slidenum">
              <a:rPr lang="ru-RU" sz="1200" b="0" strike="noStrike" spc="-1">
                <a:solidFill>
                  <a:srgbClr val="000000"/>
                </a:solidFill>
                <a:latin typeface="+mn-lt"/>
                <a:ea typeface="+mn-ea"/>
              </a:rPr>
              <a:t>15</a:t>
            </a:fld>
            <a:endParaRPr lang="ru-RU" sz="1200" b="0" strike="noStrike" spc="-1">
              <a:latin typeface="Times New Roman"/>
            </a:endParaRPr>
          </a:p>
        </p:txBody>
      </p:sp>
    </p:spTree>
    <p:extLst>
      <p:ext uri="{BB962C8B-B14F-4D97-AF65-F5344CB8AC3E}">
        <p14:creationId xmlns:p14="http://schemas.microsoft.com/office/powerpoint/2010/main" val="2706708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noRot="1" noChangeAspect="1"/>
          </p:cNvSpPr>
          <p:nvPr>
            <p:ph type="sldImg"/>
          </p:nvPr>
        </p:nvSpPr>
        <p:spPr>
          <a:xfrm>
            <a:off x="2925720" y="851040"/>
            <a:ext cx="4074840" cy="2292120"/>
          </a:xfrm>
          <a:prstGeom prst="rect">
            <a:avLst/>
          </a:prstGeom>
        </p:spPr>
      </p:sp>
      <p:sp>
        <p:nvSpPr>
          <p:cNvPr id="195" name="PlaceHolder 2"/>
          <p:cNvSpPr>
            <a:spLocks noGrp="1"/>
          </p:cNvSpPr>
          <p:nvPr>
            <p:ph type="body"/>
          </p:nvPr>
        </p:nvSpPr>
        <p:spPr>
          <a:xfrm>
            <a:off x="992160" y="3271680"/>
            <a:ext cx="7941960" cy="2674440"/>
          </a:xfrm>
          <a:prstGeom prst="rect">
            <a:avLst/>
          </a:prstGeom>
        </p:spPr>
        <p:txBody>
          <a:bodyPr>
            <a:noAutofit/>
          </a:bodyPr>
          <a:lstStyle/>
          <a:p>
            <a:pPr>
              <a:lnSpc>
                <a:spcPct val="100000"/>
              </a:lnSpc>
              <a:tabLst>
                <a:tab pos="0" algn="l"/>
              </a:tabLst>
            </a:pPr>
            <a:r>
              <a:rPr lang="ru-RU" sz="1100" b="1" strike="noStrike" spc="-1">
                <a:latin typeface="Arial"/>
              </a:rPr>
              <a:t>Раздел «Административные процедуры».</a:t>
            </a:r>
            <a:endParaRPr lang="ru-RU" sz="1100" b="0" strike="noStrike" spc="-1">
              <a:latin typeface="Arial"/>
            </a:endParaRPr>
          </a:p>
          <a:p>
            <a:pPr>
              <a:lnSpc>
                <a:spcPct val="100000"/>
              </a:lnSpc>
              <a:tabLst>
                <a:tab pos="0" algn="l"/>
              </a:tabLst>
            </a:pPr>
            <a:r>
              <a:rPr lang="ru-RU" sz="1100" b="0" strike="noStrike" spc="-1">
                <a:latin typeface="Arial"/>
              </a:rPr>
              <a:t>Административные процедуры вытекают из раздела «III. Состав, последовательность, сроки выполнения административных процедур (действий), требования к порядку их выполнения, в том числе особенности выполнения административных процедур (действий) в электронной форме» адм. регламента. Все административные процедуры, которые указаны в данном разделе адм. регламента, должны быть перенесены в РГУ.</a:t>
            </a:r>
          </a:p>
          <a:p>
            <a:pPr>
              <a:lnSpc>
                <a:spcPct val="100000"/>
              </a:lnSpc>
              <a:tabLst>
                <a:tab pos="0" algn="l"/>
              </a:tabLst>
            </a:pPr>
            <a:r>
              <a:rPr lang="ru-RU" sz="1100" b="0" strike="noStrike" spc="-1">
                <a:latin typeface="Arial"/>
              </a:rPr>
              <a:t>Для добавления административной процедуры необходимо нажать кнопку </a:t>
            </a:r>
            <a:r>
              <a:rPr lang="ru-RU" sz="1100" b="1" strike="noStrike" spc="-1">
                <a:latin typeface="Arial"/>
              </a:rPr>
              <a:t>Добавить.</a:t>
            </a:r>
            <a:r>
              <a:rPr lang="ru-RU" sz="1100" b="0" strike="noStrike" spc="-1">
                <a:latin typeface="Arial"/>
              </a:rPr>
              <a:t> Далее выбрать наименование административной процедуры из выпадающего списка или ввести другое наименование административной процедуры и нажать кнопку </a:t>
            </a:r>
            <a:r>
              <a:rPr lang="ru-RU" sz="1100" b="1" strike="noStrike" spc="-1">
                <a:latin typeface="Arial"/>
              </a:rPr>
              <a:t>Добавить</a:t>
            </a:r>
            <a:r>
              <a:rPr lang="ru-RU" sz="1100" b="0" strike="noStrike" spc="-1">
                <a:latin typeface="Arial"/>
              </a:rPr>
              <a:t>. </a:t>
            </a:r>
            <a:r>
              <a:rPr lang="ru-RU" sz="1100" b="0" strike="noStrike" spc="-1">
                <a:solidFill>
                  <a:srgbClr val="000000"/>
                </a:solidFill>
                <a:latin typeface="+mn-lt"/>
                <a:ea typeface="+mn-ea"/>
              </a:rPr>
              <a:t>Введите </a:t>
            </a:r>
            <a:r>
              <a:rPr lang="ru-RU" sz="1100" b="1" strike="noStrike" spc="-1">
                <a:solidFill>
                  <a:srgbClr val="000000"/>
                </a:solidFill>
                <a:latin typeface="+mn-lt"/>
                <a:ea typeface="+mn-ea"/>
              </a:rPr>
              <a:t>наименование административной процедуры в соответствии с адм. регламентом</a:t>
            </a:r>
            <a:r>
              <a:rPr lang="ru-RU" sz="1100" b="0" strike="noStrike" spc="-1">
                <a:solidFill>
                  <a:srgbClr val="000000"/>
                </a:solidFill>
                <a:latin typeface="+mn-lt"/>
                <a:ea typeface="+mn-ea"/>
              </a:rPr>
              <a:t>. Заполнить все поля об административной процедуре. </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В блоке </a:t>
            </a:r>
            <a:r>
              <a:rPr lang="ru-RU" sz="1100" b="1" strike="noStrike" spc="-1">
                <a:solidFill>
                  <a:srgbClr val="000000"/>
                </a:solidFill>
                <a:latin typeface="+mn-lt"/>
                <a:ea typeface="+mn-ea"/>
              </a:rPr>
              <a:t>«Выбрать критерии принятия решения» </a:t>
            </a:r>
            <a:r>
              <a:rPr lang="ru-RU" sz="1100" b="0" strike="noStrike" spc="-1">
                <a:solidFill>
                  <a:srgbClr val="000000"/>
                </a:solidFill>
                <a:latin typeface="+mn-lt"/>
                <a:ea typeface="+mn-ea"/>
              </a:rPr>
              <a:t>для административной процедуры нажмите кнопку </a:t>
            </a:r>
            <a:r>
              <a:rPr lang="ru-RU" sz="1100" b="1" strike="noStrike" spc="-1">
                <a:solidFill>
                  <a:srgbClr val="000000"/>
                </a:solidFill>
                <a:latin typeface="+mn-lt"/>
                <a:ea typeface="+mn-ea"/>
              </a:rPr>
              <a:t>Добавить</a:t>
            </a:r>
            <a:r>
              <a:rPr lang="ru-RU" sz="1100" b="0" strike="noStrike" spc="-1">
                <a:solidFill>
                  <a:srgbClr val="000000"/>
                </a:solidFill>
                <a:latin typeface="+mn-lt"/>
                <a:ea typeface="+mn-ea"/>
              </a:rPr>
              <a:t> для выбора критериев. Отобразятся критерии, которые были ведены в </a:t>
            </a:r>
            <a:r>
              <a:rPr lang="ru-RU" sz="1100" b="1" strike="noStrike" spc="-1">
                <a:solidFill>
                  <a:srgbClr val="000000"/>
                </a:solidFill>
                <a:latin typeface="+mn-lt"/>
                <a:ea typeface="+mn-ea"/>
              </a:rPr>
              <a:t>разделе «Критерии принятия решений». </a:t>
            </a:r>
            <a:r>
              <a:rPr lang="ru-RU" sz="1100" b="0" strike="noStrike" spc="-1">
                <a:solidFill>
                  <a:srgbClr val="000000"/>
                </a:solidFill>
                <a:latin typeface="+mn-lt"/>
                <a:ea typeface="+mn-ea"/>
              </a:rPr>
              <a:t>Выберите критерии из общего списка критериев услуги, на основании которых принимаются решения по данной административной процедуре.</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Также в блоке </a:t>
            </a:r>
            <a:r>
              <a:rPr lang="ru-RU" sz="1100" b="1" strike="noStrike" spc="-1">
                <a:solidFill>
                  <a:srgbClr val="000000"/>
                </a:solidFill>
                <a:latin typeface="+mn-lt"/>
                <a:ea typeface="+mn-ea"/>
              </a:rPr>
              <a:t>«Добавить административные действия» </a:t>
            </a:r>
            <a:r>
              <a:rPr lang="ru-RU" sz="1100" b="0" strike="noStrike" spc="-1">
                <a:solidFill>
                  <a:srgbClr val="000000"/>
                </a:solidFill>
                <a:latin typeface="+mn-lt"/>
                <a:ea typeface="+mn-ea"/>
              </a:rPr>
              <a:t>можно добавить конкретные административные действия.</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В тексте не должно быть </a:t>
            </a:r>
            <a:r>
              <a:rPr lang="ru-RU" sz="1100" b="1" strike="noStrike" spc="-1">
                <a:solidFill>
                  <a:srgbClr val="000000"/>
                </a:solidFill>
                <a:latin typeface="+mn-lt"/>
                <a:ea typeface="+mn-ea"/>
              </a:rPr>
              <a:t>гиперссылок</a:t>
            </a:r>
            <a:r>
              <a:rPr lang="ru-RU" sz="1100" b="0" strike="noStrike" spc="-1">
                <a:solidFill>
                  <a:srgbClr val="000000"/>
                </a:solidFill>
                <a:latin typeface="+mn-lt"/>
                <a:ea typeface="+mn-ea"/>
              </a:rPr>
              <a:t>. </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Административные процедуры осуществляемые </a:t>
            </a:r>
            <a:r>
              <a:rPr lang="ru-RU" sz="1100" b="1" strike="noStrike" spc="-1">
                <a:solidFill>
                  <a:srgbClr val="000000"/>
                </a:solidFill>
                <a:latin typeface="+mn-lt"/>
                <a:ea typeface="+mn-ea"/>
              </a:rPr>
              <a:t>через МФЦ или на ЕПГУ </a:t>
            </a:r>
            <a:r>
              <a:rPr lang="ru-RU" sz="1100" b="0" strike="noStrike" spc="-1">
                <a:solidFill>
                  <a:srgbClr val="000000"/>
                </a:solidFill>
                <a:latin typeface="+mn-lt"/>
                <a:ea typeface="+mn-ea"/>
              </a:rPr>
              <a:t>необходимо добавить одной процедурой. Н-р, Порядок предоставления государственной (муниципальной) услуги через МФЦ.</a:t>
            </a:r>
            <a:endParaRPr lang="ru-RU" sz="1100" b="0" strike="noStrike" spc="-1">
              <a:latin typeface="Arial"/>
            </a:endParaRPr>
          </a:p>
        </p:txBody>
      </p:sp>
      <p:sp>
        <p:nvSpPr>
          <p:cNvPr id="196"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FD1BA14E-052A-4A64-A29B-10AACB0E18EB}" type="slidenum">
              <a:rPr lang="ru-RU" sz="1200" b="0" strike="noStrike" spc="-1">
                <a:solidFill>
                  <a:srgbClr val="000000"/>
                </a:solidFill>
                <a:latin typeface="+mn-lt"/>
                <a:ea typeface="+mn-ea"/>
              </a:rPr>
              <a:t>16</a:t>
            </a:fld>
            <a:endParaRPr lang="ru-RU" sz="1200" b="0" strike="noStrike" spc="-1">
              <a:latin typeface="Times New Roman"/>
            </a:endParaRPr>
          </a:p>
        </p:txBody>
      </p:sp>
    </p:spTree>
    <p:extLst>
      <p:ext uri="{BB962C8B-B14F-4D97-AF65-F5344CB8AC3E}">
        <p14:creationId xmlns:p14="http://schemas.microsoft.com/office/powerpoint/2010/main" val="2319758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noRot="1" noChangeAspect="1"/>
          </p:cNvSpPr>
          <p:nvPr>
            <p:ph type="sldImg"/>
          </p:nvPr>
        </p:nvSpPr>
        <p:spPr>
          <a:xfrm>
            <a:off x="2925720" y="851040"/>
            <a:ext cx="4074840" cy="2292120"/>
          </a:xfrm>
          <a:prstGeom prst="rect">
            <a:avLst/>
          </a:prstGeom>
        </p:spPr>
      </p:sp>
      <p:sp>
        <p:nvSpPr>
          <p:cNvPr id="198" name="PlaceHolder 2"/>
          <p:cNvSpPr>
            <a:spLocks noGrp="1"/>
          </p:cNvSpPr>
          <p:nvPr>
            <p:ph type="body"/>
          </p:nvPr>
        </p:nvSpPr>
        <p:spPr>
          <a:xfrm>
            <a:off x="992160" y="3271680"/>
            <a:ext cx="7941960" cy="2674440"/>
          </a:xfrm>
          <a:prstGeom prst="rect">
            <a:avLst/>
          </a:prstGeom>
        </p:spPr>
        <p:txBody>
          <a:bodyPr>
            <a:noAutofit/>
          </a:bodyPr>
          <a:lstStyle/>
          <a:p>
            <a:pPr marL="216000" indent="-216000">
              <a:lnSpc>
                <a:spcPct val="100000"/>
              </a:lnSpc>
            </a:pPr>
            <a:r>
              <a:rPr lang="ru-RU" sz="1100" b="1" strike="noStrike" spc="-1">
                <a:solidFill>
                  <a:srgbClr val="000000"/>
                </a:solidFill>
                <a:latin typeface="+mn-lt"/>
                <a:ea typeface="+mn-ea"/>
              </a:rPr>
              <a:t>Раздел «Варианты предоставления».</a:t>
            </a:r>
            <a:endParaRPr lang="ru-RU" sz="1100" b="0" strike="noStrike" spc="-1">
              <a:latin typeface="Arial"/>
            </a:endParaRPr>
          </a:p>
          <a:p>
            <a:pPr marL="216000" indent="-216000">
              <a:lnSpc>
                <a:spcPct val="100000"/>
              </a:lnSpc>
            </a:pPr>
            <a:r>
              <a:rPr lang="ru-RU" sz="1100" b="0" strike="noStrike" spc="-1">
                <a:solidFill>
                  <a:srgbClr val="000000"/>
                </a:solidFill>
                <a:latin typeface="+mn-lt"/>
                <a:ea typeface="+mn-ea"/>
              </a:rPr>
              <a:t>Критериями выделения вариантов предоставления услуги могут быть: 1) разные образцы заявлений; 2) разный комплект документов; 3) разный размер госпошлины. </a:t>
            </a:r>
            <a:endParaRPr lang="ru-RU" sz="1100" b="0" strike="noStrike" spc="-1">
              <a:latin typeface="Arial"/>
            </a:endParaRPr>
          </a:p>
          <a:p>
            <a:pPr marL="216000" indent="-216000">
              <a:lnSpc>
                <a:spcPct val="100000"/>
              </a:lnSpc>
            </a:pPr>
            <a:r>
              <a:rPr lang="ru-RU" sz="1100" b="0" strike="noStrike" spc="-1">
                <a:solidFill>
                  <a:srgbClr val="000000"/>
                </a:solidFill>
                <a:latin typeface="+mn-lt"/>
                <a:ea typeface="+mn-ea"/>
              </a:rPr>
              <a:t>При «вычленении» процедур из регламента следует учитывать следующие нюансы:</a:t>
            </a:r>
            <a:endParaRPr lang="ru-RU" sz="1100" b="0" strike="noStrike" spc="-1">
              <a:latin typeface="Arial"/>
            </a:endParaRPr>
          </a:p>
          <a:p>
            <a:pPr marL="216000" indent="-216000">
              <a:lnSpc>
                <a:spcPct val="100000"/>
              </a:lnSpc>
            </a:pPr>
            <a:r>
              <a:rPr lang="ru-RU" sz="1100" b="0" strike="noStrike" spc="-1">
                <a:solidFill>
                  <a:srgbClr val="000000"/>
                </a:solidFill>
                <a:latin typeface="+mn-lt"/>
                <a:ea typeface="+mn-ea"/>
              </a:rPr>
              <a:t>1. Одно обращение </a:t>
            </a:r>
            <a:r>
              <a:rPr lang="ru-RU" sz="1100" b="0" i="1" strike="noStrike" spc="-1">
                <a:solidFill>
                  <a:srgbClr val="000000"/>
                </a:solidFill>
                <a:latin typeface="+mn-lt"/>
                <a:ea typeface="+mn-ea"/>
              </a:rPr>
              <a:t>Заявителя</a:t>
            </a:r>
            <a:r>
              <a:rPr lang="ru-RU" sz="1100" b="0" strike="noStrike" spc="-1">
                <a:solidFill>
                  <a:srgbClr val="000000"/>
                </a:solidFill>
                <a:latin typeface="+mn-lt"/>
                <a:ea typeface="+mn-ea"/>
              </a:rPr>
              <a:t> - Одна процедура. </a:t>
            </a:r>
            <a:endParaRPr lang="ru-RU" sz="1100" b="0" strike="noStrike" spc="-1">
              <a:latin typeface="Arial"/>
            </a:endParaRPr>
          </a:p>
          <a:p>
            <a:pPr marL="216000" indent="-216000">
              <a:lnSpc>
                <a:spcPct val="100000"/>
              </a:lnSpc>
            </a:pPr>
            <a:r>
              <a:rPr lang="ru-RU" sz="1100" b="0" strike="noStrike" spc="-1">
                <a:solidFill>
                  <a:srgbClr val="000000"/>
                </a:solidFill>
                <a:latin typeface="+mn-lt"/>
                <a:ea typeface="+mn-ea"/>
              </a:rPr>
              <a:t>2. Для получения схожего результата разным категориям </a:t>
            </a:r>
            <a:r>
              <a:rPr lang="ru-RU" sz="1100" b="0" i="1" strike="noStrike" spc="-1">
                <a:solidFill>
                  <a:srgbClr val="000000"/>
                </a:solidFill>
                <a:latin typeface="+mn-lt"/>
                <a:ea typeface="+mn-ea"/>
              </a:rPr>
              <a:t>Заявителей</a:t>
            </a:r>
            <a:r>
              <a:rPr lang="ru-RU" sz="1100" b="0" strike="noStrike" spc="-1">
                <a:solidFill>
                  <a:srgbClr val="000000"/>
                </a:solidFill>
                <a:latin typeface="+mn-lt"/>
                <a:ea typeface="+mn-ea"/>
              </a:rPr>
              <a:t> необходимо предоставить разный комплект документов, либо заполнить разные формы заявления, либо оплатить разную сумму за услугу. В этом случае для каждой группы категорий получателей с отличными от других условиями получения результата создается своя процедура (</a:t>
            </a:r>
            <a:r>
              <a:rPr lang="ru-RU" sz="1100" b="0" i="1" strike="noStrike" spc="-1">
                <a:solidFill>
                  <a:srgbClr val="000000"/>
                </a:solidFill>
                <a:latin typeface="+mn-lt"/>
                <a:ea typeface="+mn-ea"/>
              </a:rPr>
              <a:t>Например, при предоставлении услуги разная государственная пошлина и разный комплект документов</a:t>
            </a:r>
            <a:r>
              <a:rPr lang="ru-RU" sz="1100" b="0" strike="noStrike" spc="-1">
                <a:solidFill>
                  <a:srgbClr val="000000"/>
                </a:solidFill>
                <a:latin typeface="+mn-lt"/>
                <a:ea typeface="+mn-ea"/>
              </a:rPr>
              <a:t>).</a:t>
            </a:r>
            <a:endParaRPr lang="ru-RU" sz="1100" b="0" strike="noStrike" spc="-1">
              <a:latin typeface="Arial"/>
            </a:endParaRPr>
          </a:p>
          <a:p>
            <a:pPr marL="216000" indent="-216000">
              <a:lnSpc>
                <a:spcPct val="100000"/>
              </a:lnSpc>
            </a:pPr>
            <a:r>
              <a:rPr lang="ru-RU" sz="1100" b="0" strike="noStrike" spc="-1">
                <a:solidFill>
                  <a:srgbClr val="000000"/>
                </a:solidFill>
                <a:latin typeface="+mn-lt"/>
                <a:ea typeface="+mn-ea"/>
              </a:rPr>
              <a:t>Если при нажатии на один из вариантов предоставления справа не отображается блоки как показано на слайде, то необходимо справой стороны экрана на сером фоне нажать знак </a:t>
            </a:r>
            <a:r>
              <a:rPr lang="ru-RU" sz="1100" b="1" strike="noStrike" spc="-1">
                <a:solidFill>
                  <a:srgbClr val="000000"/>
                </a:solidFill>
                <a:latin typeface="+mn-lt"/>
                <a:ea typeface="+mn-ea"/>
              </a:rPr>
              <a:t>«. </a:t>
            </a:r>
            <a:r>
              <a:rPr lang="ru-RU" sz="1100" b="0" strike="noStrike" spc="-1">
                <a:solidFill>
                  <a:srgbClr val="000000"/>
                </a:solidFill>
                <a:latin typeface="+mn-lt"/>
                <a:ea typeface="+mn-ea"/>
              </a:rPr>
              <a:t>Все боки заполняются аналогично РГУ 4.0. </a:t>
            </a:r>
            <a:endParaRPr lang="ru-RU" sz="1100" b="0" strike="noStrike" spc="-1">
              <a:latin typeface="Arial"/>
            </a:endParaRPr>
          </a:p>
          <a:p>
            <a:pPr marL="216000" indent="-216000">
              <a:lnSpc>
                <a:spcPct val="100000"/>
              </a:lnSpc>
            </a:pPr>
            <a:r>
              <a:rPr lang="ru-RU" sz="1100" b="1" strike="noStrike" spc="-1">
                <a:solidFill>
                  <a:srgbClr val="000000"/>
                </a:solidFill>
                <a:latin typeface="+mn-lt"/>
                <a:ea typeface="+mn-ea"/>
              </a:rPr>
              <a:t>ВАЖНО</a:t>
            </a:r>
            <a:r>
              <a:rPr lang="ru-RU" sz="1100" b="0" strike="noStrike" spc="-1">
                <a:solidFill>
                  <a:srgbClr val="000000"/>
                </a:solidFill>
                <a:latin typeface="+mn-lt"/>
                <a:ea typeface="+mn-ea"/>
              </a:rPr>
              <a:t>. В каждом варианте предоставления должен быть заполнены все блоки.</a:t>
            </a:r>
            <a:endParaRPr lang="ru-RU" sz="1100" b="0" strike="noStrike" spc="-1">
              <a:latin typeface="Arial"/>
            </a:endParaRPr>
          </a:p>
          <a:p>
            <a:pPr marL="216000" indent="-216000">
              <a:lnSpc>
                <a:spcPct val="100000"/>
              </a:lnSpc>
            </a:pPr>
            <a:r>
              <a:rPr lang="ru-RU" sz="1100" b="0" strike="noStrike" spc="-1">
                <a:solidFill>
                  <a:srgbClr val="000000"/>
                </a:solidFill>
                <a:latin typeface="+mn-lt"/>
                <a:ea typeface="+mn-ea"/>
              </a:rPr>
              <a:t>В блоке «</a:t>
            </a:r>
            <a:r>
              <a:rPr lang="ru-RU" sz="1100" b="1" strike="noStrike" spc="-1">
                <a:solidFill>
                  <a:srgbClr val="000000"/>
                </a:solidFill>
                <a:latin typeface="+mn-lt"/>
                <a:ea typeface="+mn-ea"/>
              </a:rPr>
              <a:t>Общие сведения</a:t>
            </a:r>
            <a:r>
              <a:rPr lang="ru-RU" sz="1100" b="0" strike="noStrike" spc="-1">
                <a:solidFill>
                  <a:srgbClr val="000000"/>
                </a:solidFill>
                <a:latin typeface="+mn-lt"/>
                <a:ea typeface="+mn-ea"/>
              </a:rPr>
              <a:t>» обязательно указать срок предоставления услуги (</a:t>
            </a:r>
            <a:r>
              <a:rPr lang="ru-RU" sz="1100" b="1" strike="noStrike" spc="-1">
                <a:solidFill>
                  <a:srgbClr val="000000"/>
                </a:solidFill>
                <a:latin typeface="+mn-lt"/>
                <a:ea typeface="+mn-ea"/>
              </a:rPr>
              <a:t>ВАЖНО</a:t>
            </a:r>
            <a:r>
              <a:rPr lang="ru-RU" sz="1100" b="0" strike="noStrike" spc="-1">
                <a:solidFill>
                  <a:srgbClr val="000000"/>
                </a:solidFill>
                <a:latin typeface="+mn-lt"/>
                <a:ea typeface="+mn-ea"/>
              </a:rPr>
              <a:t>. Смотрите в каких днях в рабочих или календарных) и добавлять комментарий из пункта адм.реламента про срок предоставления.</a:t>
            </a:r>
            <a:endParaRPr lang="ru-RU" sz="1100" b="0" strike="noStrike" spc="-1">
              <a:latin typeface="Arial"/>
            </a:endParaRPr>
          </a:p>
          <a:p>
            <a:pPr marL="216000" indent="-216000">
              <a:lnSpc>
                <a:spcPct val="100000"/>
              </a:lnSpc>
            </a:pPr>
            <a:r>
              <a:rPr lang="ru-RU" sz="1100" b="0" strike="noStrike" spc="-1">
                <a:solidFill>
                  <a:srgbClr val="000000"/>
                </a:solidFill>
                <a:latin typeface="+mn-lt"/>
                <a:ea typeface="+mn-ea"/>
              </a:rPr>
              <a:t>В блоке «</a:t>
            </a:r>
            <a:r>
              <a:rPr lang="ru-RU" sz="1100" b="1" strike="noStrike" spc="-1">
                <a:solidFill>
                  <a:srgbClr val="000000"/>
                </a:solidFill>
                <a:latin typeface="+mn-lt"/>
                <a:ea typeface="+mn-ea"/>
              </a:rPr>
              <a:t>Основания для отказа/приостановления</a:t>
            </a:r>
            <a:r>
              <a:rPr lang="ru-RU" sz="1100" b="0" strike="noStrike" spc="-1">
                <a:solidFill>
                  <a:srgbClr val="000000"/>
                </a:solidFill>
                <a:latin typeface="+mn-lt"/>
                <a:ea typeface="+mn-ea"/>
              </a:rPr>
              <a:t>» необходимо создать три подраздела «Основания для отказа в приеме», «Основания для отказа в предоставлении» и «Основания для приостановления» и в каждый добавить свои основания.</a:t>
            </a:r>
            <a:endParaRPr lang="ru-RU" sz="1100" b="0" strike="noStrike" spc="-1">
              <a:latin typeface="Arial"/>
            </a:endParaRPr>
          </a:p>
          <a:p>
            <a:pPr marL="216000" indent="-216000">
              <a:lnSpc>
                <a:spcPct val="100000"/>
              </a:lnSpc>
            </a:pPr>
            <a:r>
              <a:rPr lang="ru-RU" sz="1100" b="0" strike="noStrike" spc="-1">
                <a:solidFill>
                  <a:srgbClr val="000000"/>
                </a:solidFill>
                <a:latin typeface="+mn-lt"/>
                <a:ea typeface="+mn-ea"/>
              </a:rPr>
              <a:t>В блоке «</a:t>
            </a:r>
            <a:r>
              <a:rPr lang="ru-RU" sz="1100" b="1" strike="noStrike" spc="-1">
                <a:solidFill>
                  <a:srgbClr val="000000"/>
                </a:solidFill>
                <a:latin typeface="+mn-lt"/>
                <a:ea typeface="+mn-ea"/>
              </a:rPr>
              <a:t>Категории получателей</a:t>
            </a:r>
            <a:r>
              <a:rPr lang="ru-RU" sz="1100" b="0" strike="noStrike" spc="-1">
                <a:solidFill>
                  <a:srgbClr val="000000"/>
                </a:solidFill>
                <a:latin typeface="+mn-lt"/>
                <a:ea typeface="+mn-ea"/>
              </a:rPr>
              <a:t>» добавляются категории получателей из адм.регламента отдельно друг от друга (физические лица и юридические лица и под каждым добавить свои особенности, если они есть)</a:t>
            </a:r>
            <a:endParaRPr lang="ru-RU" sz="1100" b="0" strike="noStrike" spc="-1">
              <a:latin typeface="Arial"/>
            </a:endParaRPr>
          </a:p>
          <a:p>
            <a:pPr marL="216000" indent="-216000">
              <a:lnSpc>
                <a:spcPct val="100000"/>
              </a:lnSpc>
            </a:pPr>
            <a:r>
              <a:rPr lang="ru-RU" sz="1100" b="0" strike="noStrike" spc="-1">
                <a:solidFill>
                  <a:srgbClr val="000000"/>
                </a:solidFill>
                <a:latin typeface="+mn-lt"/>
                <a:ea typeface="+mn-ea"/>
              </a:rPr>
              <a:t>В </a:t>
            </a:r>
            <a:r>
              <a:rPr lang="ru-RU" sz="1100" b="1" strike="noStrike" spc="-1">
                <a:solidFill>
                  <a:srgbClr val="000000"/>
                </a:solidFill>
                <a:latin typeface="+mn-lt"/>
                <a:ea typeface="+mn-ea"/>
              </a:rPr>
              <a:t>блок «Входящие документы</a:t>
            </a:r>
            <a:r>
              <a:rPr lang="ru-RU" sz="1100" b="0" strike="noStrike" spc="-1">
                <a:solidFill>
                  <a:srgbClr val="000000"/>
                </a:solidFill>
                <a:latin typeface="+mn-lt"/>
                <a:ea typeface="+mn-ea"/>
              </a:rPr>
              <a:t>» из </a:t>
            </a:r>
            <a:r>
              <a:rPr lang="ru-RU" sz="1100" b="1" strike="noStrike" spc="-1">
                <a:solidFill>
                  <a:srgbClr val="000000"/>
                </a:solidFill>
                <a:latin typeface="+mn-lt"/>
                <a:ea typeface="+mn-ea"/>
              </a:rPr>
              <a:t>блока «Входящие документы» раздела «Перечень документов»</a:t>
            </a:r>
            <a:r>
              <a:rPr lang="ru-RU" sz="1100" b="0" strike="noStrike" spc="-1">
                <a:solidFill>
                  <a:srgbClr val="000000"/>
                </a:solidFill>
                <a:latin typeface="+mn-lt"/>
                <a:ea typeface="+mn-ea"/>
              </a:rPr>
              <a:t> и </a:t>
            </a:r>
            <a:r>
              <a:rPr lang="ru-RU" sz="1100" b="1" strike="noStrike" spc="-1">
                <a:solidFill>
                  <a:srgbClr val="000000"/>
                </a:solidFill>
                <a:latin typeface="+mn-lt"/>
                <a:ea typeface="+mn-ea"/>
              </a:rPr>
              <a:t>блоки «Сценарий завершения»</a:t>
            </a:r>
            <a:r>
              <a:rPr lang="ru-RU" sz="1100" b="0" strike="noStrike" spc="-1">
                <a:solidFill>
                  <a:srgbClr val="000000"/>
                </a:solidFill>
                <a:latin typeface="+mn-lt"/>
                <a:ea typeface="+mn-ea"/>
              </a:rPr>
              <a:t> (положительный и отрицательный), которые соответствуют результатам предоставления услуги. В каждом сценарии должен быть исходящий документ из </a:t>
            </a:r>
            <a:r>
              <a:rPr lang="ru-RU" sz="1100" b="1" strike="noStrike" spc="-1">
                <a:solidFill>
                  <a:srgbClr val="000000"/>
                </a:solidFill>
                <a:latin typeface="+mn-lt"/>
                <a:ea typeface="+mn-ea"/>
              </a:rPr>
              <a:t>блока «Исходящие документы» раздела «Перечень документов»</a:t>
            </a:r>
            <a:r>
              <a:rPr lang="ru-RU" sz="1100" b="0" strike="noStrike" spc="-1">
                <a:solidFill>
                  <a:srgbClr val="000000"/>
                </a:solidFill>
                <a:latin typeface="+mn-lt"/>
                <a:ea typeface="+mn-ea"/>
              </a:rPr>
              <a:t>.  </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В тексте не должно быть </a:t>
            </a:r>
            <a:r>
              <a:rPr lang="ru-RU" sz="1100" b="1" strike="noStrike" spc="-1">
                <a:solidFill>
                  <a:srgbClr val="000000"/>
                </a:solidFill>
                <a:latin typeface="+mn-lt"/>
                <a:ea typeface="+mn-ea"/>
              </a:rPr>
              <a:t>гиперссылок</a:t>
            </a:r>
            <a:r>
              <a:rPr lang="ru-RU" sz="1100" b="0" strike="noStrike" spc="-1">
                <a:solidFill>
                  <a:srgbClr val="000000"/>
                </a:solidFill>
                <a:latin typeface="+mn-lt"/>
                <a:ea typeface="+mn-ea"/>
              </a:rPr>
              <a:t>. </a:t>
            </a:r>
            <a:endParaRPr lang="ru-RU" sz="1100" b="0" strike="noStrike" spc="-1">
              <a:latin typeface="Arial"/>
            </a:endParaRPr>
          </a:p>
        </p:txBody>
      </p:sp>
      <p:sp>
        <p:nvSpPr>
          <p:cNvPr id="199"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051CA6FB-B4B7-4D8F-AAC9-6F5406D1A7B2}" type="slidenum">
              <a:rPr lang="ru-RU" sz="1200" b="0" strike="noStrike" spc="-1">
                <a:solidFill>
                  <a:srgbClr val="000000"/>
                </a:solidFill>
                <a:latin typeface="+mn-lt"/>
                <a:ea typeface="+mn-ea"/>
              </a:rPr>
              <a:t>17</a:t>
            </a:fld>
            <a:endParaRPr lang="ru-RU" sz="1200" b="0" strike="noStrike" spc="-1">
              <a:latin typeface="Times New Roman"/>
            </a:endParaRPr>
          </a:p>
        </p:txBody>
      </p:sp>
    </p:spTree>
    <p:extLst>
      <p:ext uri="{BB962C8B-B14F-4D97-AF65-F5344CB8AC3E}">
        <p14:creationId xmlns:p14="http://schemas.microsoft.com/office/powerpoint/2010/main" val="3665174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noRot="1" noChangeAspect="1"/>
          </p:cNvSpPr>
          <p:nvPr>
            <p:ph type="sldImg"/>
          </p:nvPr>
        </p:nvSpPr>
        <p:spPr>
          <a:xfrm>
            <a:off x="2925720" y="851040"/>
            <a:ext cx="4074840" cy="2292120"/>
          </a:xfrm>
          <a:prstGeom prst="rect">
            <a:avLst/>
          </a:prstGeom>
        </p:spPr>
      </p:sp>
      <p:sp>
        <p:nvSpPr>
          <p:cNvPr id="201" name="PlaceHolder 2"/>
          <p:cNvSpPr>
            <a:spLocks noGrp="1"/>
          </p:cNvSpPr>
          <p:nvPr>
            <p:ph type="body"/>
          </p:nvPr>
        </p:nvSpPr>
        <p:spPr>
          <a:xfrm>
            <a:off x="992160" y="3271680"/>
            <a:ext cx="7941960" cy="2674440"/>
          </a:xfrm>
          <a:prstGeom prst="rect">
            <a:avLst/>
          </a:prstGeom>
        </p:spPr>
        <p:txBody>
          <a:bodyPr>
            <a:noAutofit/>
          </a:bodyPr>
          <a:lstStyle/>
          <a:p>
            <a:pPr marL="216000" indent="-216000">
              <a:lnSpc>
                <a:spcPct val="100000"/>
              </a:lnSpc>
            </a:pPr>
            <a:r>
              <a:rPr lang="ru-RU" sz="1100" b="1" strike="noStrike" spc="-1">
                <a:solidFill>
                  <a:srgbClr val="000000"/>
                </a:solidFill>
                <a:latin typeface="+mn-lt"/>
                <a:ea typeface="+mn-ea"/>
              </a:rPr>
              <a:t>Раздел «Форма контроля».</a:t>
            </a:r>
            <a:endParaRPr lang="ru-RU" sz="1100" b="0" strike="noStrike" spc="-1">
              <a:latin typeface="Arial"/>
            </a:endParaRPr>
          </a:p>
          <a:p>
            <a:pPr>
              <a:lnSpc>
                <a:spcPct val="100000"/>
              </a:lnSpc>
              <a:spcBef>
                <a:spcPts val="329"/>
              </a:spcBef>
              <a:tabLst>
                <a:tab pos="0" algn="l"/>
              </a:tabLst>
            </a:pPr>
            <a:r>
              <a:rPr lang="ru-RU" sz="1100" b="0" strike="noStrike" spc="-1">
                <a:solidFill>
                  <a:srgbClr val="000000"/>
                </a:solidFill>
                <a:latin typeface="+mn-lt"/>
                <a:ea typeface="+mn-ea"/>
              </a:rPr>
              <a:t>Все поля должны быть заполнены. Поля заполняются в соответствии с административным регламентом. В тексте не должно быть </a:t>
            </a:r>
            <a:r>
              <a:rPr lang="ru-RU" sz="1100" b="1" strike="noStrike" spc="-1">
                <a:solidFill>
                  <a:srgbClr val="000000"/>
                </a:solidFill>
                <a:latin typeface="+mn-lt"/>
                <a:ea typeface="+mn-ea"/>
              </a:rPr>
              <a:t>гиперссылок</a:t>
            </a:r>
            <a:r>
              <a:rPr lang="ru-RU" sz="1100" b="0" strike="noStrike" spc="-1">
                <a:solidFill>
                  <a:srgbClr val="000000"/>
                </a:solidFill>
                <a:latin typeface="+mn-lt"/>
                <a:ea typeface="+mn-ea"/>
              </a:rPr>
              <a:t>. </a:t>
            </a:r>
            <a:endParaRPr lang="ru-RU" sz="1100" b="0" strike="noStrike" spc="-1">
              <a:latin typeface="Arial"/>
            </a:endParaRPr>
          </a:p>
        </p:txBody>
      </p:sp>
      <p:sp>
        <p:nvSpPr>
          <p:cNvPr id="202"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1439A558-584B-46D0-868B-80C7CA4C285F}" type="slidenum">
              <a:rPr lang="ru-RU" sz="1200" b="0" strike="noStrike" spc="-1">
                <a:solidFill>
                  <a:srgbClr val="000000"/>
                </a:solidFill>
                <a:latin typeface="+mn-lt"/>
                <a:ea typeface="+mn-ea"/>
              </a:rPr>
              <a:t>18</a:t>
            </a:fld>
            <a:endParaRPr lang="ru-RU" sz="1200" b="0" strike="noStrike" spc="-1">
              <a:latin typeface="Times New Roman"/>
            </a:endParaRPr>
          </a:p>
        </p:txBody>
      </p:sp>
    </p:spTree>
    <p:extLst>
      <p:ext uri="{BB962C8B-B14F-4D97-AF65-F5344CB8AC3E}">
        <p14:creationId xmlns:p14="http://schemas.microsoft.com/office/powerpoint/2010/main" val="175242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noRot="1" noChangeAspect="1"/>
          </p:cNvSpPr>
          <p:nvPr>
            <p:ph type="sldImg"/>
          </p:nvPr>
        </p:nvSpPr>
        <p:spPr>
          <a:xfrm>
            <a:off x="2925720" y="851040"/>
            <a:ext cx="4074840" cy="2292120"/>
          </a:xfrm>
          <a:prstGeom prst="rect">
            <a:avLst/>
          </a:prstGeom>
        </p:spPr>
      </p:sp>
      <p:sp>
        <p:nvSpPr>
          <p:cNvPr id="204" name="PlaceHolder 2"/>
          <p:cNvSpPr>
            <a:spLocks noGrp="1"/>
          </p:cNvSpPr>
          <p:nvPr>
            <p:ph type="body"/>
          </p:nvPr>
        </p:nvSpPr>
        <p:spPr>
          <a:xfrm>
            <a:off x="992160" y="3271680"/>
            <a:ext cx="7941960" cy="2674440"/>
          </a:xfrm>
          <a:prstGeom prst="rect">
            <a:avLst/>
          </a:prstGeom>
        </p:spPr>
        <p:txBody>
          <a:bodyPr>
            <a:noAutofit/>
          </a:bodyPr>
          <a:lstStyle/>
          <a:p>
            <a:pPr>
              <a:lnSpc>
                <a:spcPct val="100000"/>
              </a:lnSpc>
              <a:tabLst>
                <a:tab pos="0" algn="l"/>
              </a:tabLst>
            </a:pPr>
            <a:r>
              <a:rPr lang="ru-RU" sz="1100" b="1" strike="noStrike" spc="-1">
                <a:latin typeface="Arial"/>
              </a:rPr>
              <a:t>Раздел «</a:t>
            </a:r>
            <a:r>
              <a:rPr lang="ru-RU" sz="1100" b="1" strike="noStrike" spc="-1">
                <a:latin typeface="Times New Roman"/>
              </a:rPr>
              <a:t>Места предоставления услуги».</a:t>
            </a:r>
            <a:endParaRPr lang="ru-RU" sz="1100" b="0" strike="noStrike" spc="-1">
              <a:latin typeface="Arial"/>
            </a:endParaRPr>
          </a:p>
          <a:p>
            <a:pPr>
              <a:lnSpc>
                <a:spcPct val="100000"/>
              </a:lnSpc>
              <a:tabLst>
                <a:tab pos="0" algn="l"/>
              </a:tabLst>
            </a:pP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Все поля должны быть заполнены. Заполняются в соответствии с административным регламентом.</a:t>
            </a:r>
            <a:endParaRPr lang="ru-RU" sz="1100" b="0" strike="noStrike" spc="-1">
              <a:latin typeface="Arial"/>
            </a:endParaRPr>
          </a:p>
          <a:p>
            <a:pPr>
              <a:lnSpc>
                <a:spcPct val="100000"/>
              </a:lnSpc>
              <a:tabLst>
                <a:tab pos="0" algn="l"/>
              </a:tabLst>
            </a:pPr>
            <a:r>
              <a:rPr lang="ru-RU" sz="1100" b="1" strike="noStrike" spc="-1">
                <a:solidFill>
                  <a:srgbClr val="000000"/>
                </a:solidFill>
                <a:latin typeface="+mn-lt"/>
                <a:ea typeface="+mn-ea"/>
              </a:rPr>
              <a:t>Поле «Обязанности должностных лиц при ответе на обращения граждан (письменные, устные, по почте, телефону и т.д.)»</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В этом поле следует указать требования к должностным лицам (сотрудникам), оказывающим устные и письменные консультации по вопросам предоставления государственной услуги, ответы на которые не требуют анализа производства по конкретной заявке и (или) разъяснения положений нормативных правовых актов. </a:t>
            </a:r>
            <a:r>
              <a:rPr lang="ru-RU" sz="1100" b="1" strike="noStrike" spc="-1">
                <a:solidFill>
                  <a:srgbClr val="000000"/>
                </a:solidFill>
                <a:latin typeface="+mn-lt"/>
                <a:ea typeface="+mn-ea"/>
              </a:rPr>
              <a:t>Данное поле не относится к ответам на жалобы.</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В тексте не должно быть </a:t>
            </a:r>
            <a:r>
              <a:rPr lang="ru-RU" sz="1100" b="1" strike="noStrike" spc="-1">
                <a:solidFill>
                  <a:srgbClr val="000000"/>
                </a:solidFill>
                <a:latin typeface="+mn-lt"/>
                <a:ea typeface="+mn-ea"/>
              </a:rPr>
              <a:t>гиперссылок</a:t>
            </a:r>
            <a:r>
              <a:rPr lang="ru-RU" sz="1100" b="0" strike="noStrike" spc="-1">
                <a:solidFill>
                  <a:srgbClr val="000000"/>
                </a:solidFill>
                <a:latin typeface="+mn-lt"/>
                <a:ea typeface="+mn-ea"/>
              </a:rPr>
              <a:t>. </a:t>
            </a:r>
            <a:endParaRPr lang="ru-RU" sz="1100" b="0" strike="noStrike" spc="-1">
              <a:latin typeface="Arial"/>
            </a:endParaRPr>
          </a:p>
        </p:txBody>
      </p:sp>
      <p:sp>
        <p:nvSpPr>
          <p:cNvPr id="205"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CDE787DF-E433-4238-9B3A-215A7B9A37B9}" type="slidenum">
              <a:rPr lang="ru-RU" sz="1200" b="0" strike="noStrike" spc="-1">
                <a:solidFill>
                  <a:srgbClr val="000000"/>
                </a:solidFill>
                <a:latin typeface="+mn-lt"/>
                <a:ea typeface="+mn-ea"/>
              </a:rPr>
              <a:t>19</a:t>
            </a:fld>
            <a:endParaRPr lang="ru-RU" sz="1200" b="0" strike="noStrike" spc="-1">
              <a:latin typeface="Times New Roman"/>
            </a:endParaRPr>
          </a:p>
        </p:txBody>
      </p:sp>
    </p:spTree>
    <p:extLst>
      <p:ext uri="{BB962C8B-B14F-4D97-AF65-F5344CB8AC3E}">
        <p14:creationId xmlns:p14="http://schemas.microsoft.com/office/powerpoint/2010/main" val="372351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2925720" y="851040"/>
            <a:ext cx="4074840" cy="2292120"/>
          </a:xfrm>
          <a:prstGeom prst="rect">
            <a:avLst/>
          </a:prstGeom>
        </p:spPr>
      </p:sp>
      <p:sp>
        <p:nvSpPr>
          <p:cNvPr id="153" name="PlaceHolder 2"/>
          <p:cNvSpPr>
            <a:spLocks noGrp="1"/>
          </p:cNvSpPr>
          <p:nvPr>
            <p:ph type="body"/>
          </p:nvPr>
        </p:nvSpPr>
        <p:spPr>
          <a:xfrm>
            <a:off x="992160" y="3271680"/>
            <a:ext cx="7941960" cy="2674440"/>
          </a:xfrm>
          <a:prstGeom prst="rect">
            <a:avLst/>
          </a:prstGeom>
        </p:spPr>
        <p:txBody>
          <a:bodyPr>
            <a:noAutofit/>
          </a:bodyPr>
          <a:lstStyle/>
          <a:p>
            <a:endParaRPr lang="ru-RU" sz="2000" b="0" strike="noStrike" spc="-1">
              <a:latin typeface="Arial"/>
            </a:endParaRPr>
          </a:p>
        </p:txBody>
      </p:sp>
      <p:sp>
        <p:nvSpPr>
          <p:cNvPr id="154"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B58FD567-B2C9-41B0-B9B4-0819F5CC8EA9}" type="slidenum">
              <a:rPr lang="ru-RU" sz="1200" b="0" strike="noStrike" spc="-1">
                <a:solidFill>
                  <a:srgbClr val="000000"/>
                </a:solidFill>
                <a:latin typeface="Calibri"/>
              </a:rPr>
              <a:t>2</a:t>
            </a:fld>
            <a:endParaRPr lang="ru-RU" sz="1200" b="0" strike="noStrike" spc="-1">
              <a:latin typeface="Times New Roman"/>
            </a:endParaRPr>
          </a:p>
        </p:txBody>
      </p:sp>
    </p:spTree>
    <p:extLst>
      <p:ext uri="{BB962C8B-B14F-4D97-AF65-F5344CB8AC3E}">
        <p14:creationId xmlns:p14="http://schemas.microsoft.com/office/powerpoint/2010/main" val="1441215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noRot="1" noChangeAspect="1"/>
          </p:cNvSpPr>
          <p:nvPr>
            <p:ph type="sldImg"/>
          </p:nvPr>
        </p:nvSpPr>
        <p:spPr>
          <a:xfrm>
            <a:off x="2925720" y="851040"/>
            <a:ext cx="4074840" cy="2292120"/>
          </a:xfrm>
          <a:prstGeom prst="rect">
            <a:avLst/>
          </a:prstGeom>
        </p:spPr>
      </p:sp>
      <p:sp>
        <p:nvSpPr>
          <p:cNvPr id="207" name="PlaceHolder 2"/>
          <p:cNvSpPr>
            <a:spLocks noGrp="1"/>
          </p:cNvSpPr>
          <p:nvPr>
            <p:ph type="body"/>
          </p:nvPr>
        </p:nvSpPr>
        <p:spPr>
          <a:xfrm>
            <a:off x="992160" y="3271680"/>
            <a:ext cx="7941960" cy="2674440"/>
          </a:xfrm>
          <a:prstGeom prst="rect">
            <a:avLst/>
          </a:prstGeom>
        </p:spPr>
        <p:txBody>
          <a:bodyPr>
            <a:noAutofit/>
          </a:bodyPr>
          <a:lstStyle/>
          <a:p>
            <a:pPr marL="216000" indent="-216000">
              <a:lnSpc>
                <a:spcPct val="100000"/>
              </a:lnSpc>
            </a:pPr>
            <a:r>
              <a:rPr lang="ru-RU" sz="1100" b="1" strike="noStrike" spc="-1">
                <a:latin typeface="Arial"/>
              </a:rPr>
              <a:t>Раздел «Административный регламент».</a:t>
            </a:r>
            <a:endParaRPr lang="ru-RU" sz="1100" b="0" strike="noStrike" spc="-1">
              <a:latin typeface="Arial"/>
            </a:endParaRPr>
          </a:p>
          <a:p>
            <a:pPr marL="216000" indent="-216000">
              <a:lnSpc>
                <a:spcPct val="100000"/>
              </a:lnSpc>
            </a:pPr>
            <a:r>
              <a:rPr lang="ru-RU" sz="1100" b="0" strike="noStrike" spc="-1">
                <a:latin typeface="Arial"/>
              </a:rPr>
              <a:t>Отметить галочкой «</a:t>
            </a:r>
            <a:r>
              <a:rPr lang="ru-RU" sz="1100" b="1" strike="noStrike" spc="-1">
                <a:latin typeface="Arial"/>
              </a:rPr>
              <a:t>Административный регламент утвержден»</a:t>
            </a:r>
            <a:r>
              <a:rPr lang="ru-RU" sz="1100" b="0" strike="noStrike" spc="-1">
                <a:latin typeface="Arial"/>
              </a:rPr>
              <a:t>. Если ране было отмечено галочкой, то убрать и снова отметить галочкой.</a:t>
            </a:r>
          </a:p>
          <a:p>
            <a:pPr marL="216000" indent="-216000">
              <a:lnSpc>
                <a:spcPct val="100000"/>
              </a:lnSpc>
            </a:pPr>
            <a:r>
              <a:rPr lang="ru-RU" sz="1100" b="0" strike="noStrike" spc="-1">
                <a:latin typeface="Arial"/>
              </a:rPr>
              <a:t>Поле  </a:t>
            </a:r>
            <a:r>
              <a:rPr lang="ru-RU" sz="1100" b="1" strike="noStrike" spc="-1">
                <a:latin typeface="Arial"/>
              </a:rPr>
              <a:t>«Дата утверждения» </a:t>
            </a:r>
            <a:r>
              <a:rPr lang="ru-RU" sz="1100" b="0" strike="noStrike" spc="-1">
                <a:latin typeface="Arial"/>
              </a:rPr>
              <a:t>заполняется автоматически после добавления в поле </a:t>
            </a:r>
            <a:r>
              <a:rPr lang="ru-RU" sz="1100" b="1" strike="noStrike" spc="-1">
                <a:latin typeface="Arial"/>
              </a:rPr>
              <a:t>«НПА, утвердивший регламент»</a:t>
            </a:r>
            <a:r>
              <a:rPr lang="ru-RU" sz="1100" b="0" strike="noStrike" spc="-1">
                <a:latin typeface="Arial"/>
              </a:rPr>
              <a:t>.</a:t>
            </a:r>
          </a:p>
          <a:p>
            <a:pPr marL="216000" indent="-216000">
              <a:lnSpc>
                <a:spcPct val="100000"/>
              </a:lnSpc>
            </a:pPr>
            <a:r>
              <a:rPr lang="ru-RU" sz="1100" b="0" strike="noStrike" spc="-1">
                <a:latin typeface="Arial"/>
              </a:rPr>
              <a:t>В поле </a:t>
            </a:r>
            <a:r>
              <a:rPr lang="ru-RU" sz="1100" b="1" strike="noStrike" spc="-1">
                <a:latin typeface="Arial"/>
              </a:rPr>
              <a:t>«НПА, утвердивший регламент»</a:t>
            </a:r>
            <a:r>
              <a:rPr lang="ru-RU" sz="1100" b="0" strike="noStrike" spc="-1">
                <a:latin typeface="Arial"/>
              </a:rPr>
              <a:t> необходимо выбрать НПА-эталон, который утверждает административный регламент. Для создания </a:t>
            </a:r>
            <a:r>
              <a:rPr lang="ru-RU" sz="1100" b="1" strike="noStrike" spc="-1">
                <a:latin typeface="Arial"/>
              </a:rPr>
              <a:t>НПА-эталон</a:t>
            </a:r>
            <a:r>
              <a:rPr lang="ru-RU" sz="1100" b="0" strike="noStrike" spc="-1">
                <a:latin typeface="Arial"/>
              </a:rPr>
              <a:t> необходимо использовать рекомендации на </a:t>
            </a:r>
            <a:r>
              <a:rPr lang="ru-RU" sz="1100" b="1" strike="noStrike" spc="-1">
                <a:latin typeface="Arial"/>
              </a:rPr>
              <a:t>слайде № 12</a:t>
            </a:r>
            <a:r>
              <a:rPr lang="ru-RU" sz="1100" b="0" strike="noStrike" spc="-1">
                <a:latin typeface="Arial"/>
              </a:rPr>
              <a:t>.</a:t>
            </a:r>
          </a:p>
          <a:p>
            <a:pPr marL="216000" indent="-216000">
              <a:lnSpc>
                <a:spcPct val="100000"/>
              </a:lnSpc>
            </a:pPr>
            <a:r>
              <a:rPr lang="ru-RU" sz="1100" b="0" strike="noStrike" spc="-1">
                <a:latin typeface="Arial"/>
              </a:rPr>
              <a:t>В поле «</a:t>
            </a:r>
            <a:r>
              <a:rPr lang="ru-RU" sz="1100" b="1" strike="noStrike" spc="-1">
                <a:latin typeface="Arial"/>
              </a:rPr>
              <a:t>Текст регламента</a:t>
            </a:r>
            <a:r>
              <a:rPr lang="ru-RU" sz="1100" b="0" strike="noStrike" spc="-1">
                <a:latin typeface="Arial"/>
              </a:rPr>
              <a:t>» должен содержать весь </a:t>
            </a:r>
            <a:r>
              <a:rPr lang="ru-RU" sz="1100" b="1" strike="noStrike" spc="-1">
                <a:latin typeface="Arial"/>
              </a:rPr>
              <a:t>текст </a:t>
            </a:r>
            <a:r>
              <a:rPr lang="ru-RU" sz="1100" b="0" strike="noStrike" spc="-1">
                <a:latin typeface="Arial"/>
              </a:rPr>
              <a:t>административного регламента (с указанием всех вносимых изменений). В тексте административного регламента не должно быть </a:t>
            </a:r>
            <a:r>
              <a:rPr lang="ru-RU" sz="1100" b="1" strike="noStrike" spc="-1">
                <a:latin typeface="Arial"/>
              </a:rPr>
              <a:t>гиперссылок</a:t>
            </a:r>
            <a:r>
              <a:rPr lang="ru-RU" sz="1100" b="0" strike="noStrike" spc="-1">
                <a:latin typeface="Arial"/>
              </a:rPr>
              <a:t>. Сделать гиперссылки неактивными.</a:t>
            </a:r>
          </a:p>
          <a:p>
            <a:pPr marL="216000" indent="-216000">
              <a:lnSpc>
                <a:spcPct val="100000"/>
              </a:lnSpc>
            </a:pPr>
            <a:endParaRPr lang="ru-RU" sz="1100" b="0" strike="noStrike" spc="-1">
              <a:latin typeface="Arial"/>
            </a:endParaRPr>
          </a:p>
          <a:p>
            <a:pPr marL="216000" indent="-216000">
              <a:lnSpc>
                <a:spcPct val="100000"/>
              </a:lnSpc>
            </a:pPr>
            <a:r>
              <a:rPr lang="ru-RU" sz="1100" b="1" strike="noStrike" spc="-1">
                <a:latin typeface="Arial"/>
              </a:rPr>
              <a:t>ВАЖНО. </a:t>
            </a:r>
            <a:endParaRPr lang="ru-RU" sz="1100" b="0" strike="noStrike" spc="-1">
              <a:latin typeface="Arial"/>
            </a:endParaRPr>
          </a:p>
          <a:p>
            <a:pPr marL="216000" indent="-216000">
              <a:lnSpc>
                <a:spcPct val="100000"/>
              </a:lnSpc>
            </a:pPr>
            <a:r>
              <a:rPr lang="ru-RU" sz="1100" b="0" strike="noStrike" spc="-1">
                <a:latin typeface="Arial"/>
              </a:rPr>
              <a:t>После заполнения всех разделов необходимо на синем фоне внизу экрана нажать кнопку «Сохранить» и только потом отправлять на следующий этап (На согласование, на публикацию).</a:t>
            </a:r>
          </a:p>
          <a:p>
            <a:pPr marL="216000" indent="-216000">
              <a:lnSpc>
                <a:spcPct val="100000"/>
              </a:lnSpc>
            </a:pPr>
            <a:r>
              <a:rPr lang="ru-RU" sz="1600" b="0" strike="noStrike" spc="-1">
                <a:latin typeface="Arial"/>
              </a:rPr>
              <a:t>После публикации услуги в РГУ </a:t>
            </a:r>
            <a:r>
              <a:rPr lang="ru-RU" sz="1600" b="1" strike="noStrike" spc="-1">
                <a:latin typeface="Arial"/>
              </a:rPr>
              <a:t>обязательно</a:t>
            </a:r>
            <a:r>
              <a:rPr lang="ru-RU" sz="1600" b="0" strike="noStrike" spc="-1">
                <a:latin typeface="Arial"/>
              </a:rPr>
              <a:t> необходимо проверить как отображаются сведения об услуге </a:t>
            </a:r>
            <a:r>
              <a:rPr lang="ru-RU" sz="1600" b="1" strike="noStrike" spc="-1">
                <a:latin typeface="Arial"/>
              </a:rPr>
              <a:t>на ЕПГУ</a:t>
            </a:r>
            <a:r>
              <a:rPr lang="ru-RU" sz="1600" b="0" strike="noStrike" spc="-1">
                <a:latin typeface="Arial"/>
              </a:rPr>
              <a:t>.</a:t>
            </a:r>
          </a:p>
        </p:txBody>
      </p:sp>
      <p:sp>
        <p:nvSpPr>
          <p:cNvPr id="208"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10754096-1A11-4E1D-8B4B-BF060C6EBB91}" type="slidenum">
              <a:rPr lang="ru-RU" sz="1200" b="0" strike="noStrike" spc="-1">
                <a:solidFill>
                  <a:srgbClr val="000000"/>
                </a:solidFill>
                <a:latin typeface="+mn-lt"/>
                <a:ea typeface="+mn-ea"/>
              </a:rPr>
              <a:t>20</a:t>
            </a:fld>
            <a:endParaRPr lang="ru-RU" sz="1200" b="0" strike="noStrike" spc="-1">
              <a:latin typeface="Times New Roman"/>
            </a:endParaRPr>
          </a:p>
        </p:txBody>
      </p:sp>
    </p:spTree>
    <p:extLst>
      <p:ext uri="{BB962C8B-B14F-4D97-AF65-F5344CB8AC3E}">
        <p14:creationId xmlns:p14="http://schemas.microsoft.com/office/powerpoint/2010/main" val="2813751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noRot="1" noChangeAspect="1"/>
          </p:cNvSpPr>
          <p:nvPr>
            <p:ph type="sldImg"/>
          </p:nvPr>
        </p:nvSpPr>
        <p:spPr>
          <a:xfrm>
            <a:off x="2925720" y="851040"/>
            <a:ext cx="4074840" cy="2292120"/>
          </a:xfrm>
          <a:prstGeom prst="rect">
            <a:avLst/>
          </a:prstGeom>
        </p:spPr>
      </p:sp>
      <p:sp>
        <p:nvSpPr>
          <p:cNvPr id="210" name="PlaceHolder 2"/>
          <p:cNvSpPr>
            <a:spLocks noGrp="1"/>
          </p:cNvSpPr>
          <p:nvPr>
            <p:ph type="body"/>
          </p:nvPr>
        </p:nvSpPr>
        <p:spPr>
          <a:xfrm>
            <a:off x="992160" y="3271680"/>
            <a:ext cx="7941960" cy="2674440"/>
          </a:xfrm>
          <a:prstGeom prst="rect">
            <a:avLst/>
          </a:prstGeom>
        </p:spPr>
        <p:txBody>
          <a:bodyPr>
            <a:noAutofit/>
          </a:bodyPr>
          <a:lstStyle/>
          <a:p>
            <a:pPr marL="216000" indent="-216000">
              <a:lnSpc>
                <a:spcPct val="100000"/>
              </a:lnSpc>
            </a:pPr>
            <a:r>
              <a:rPr lang="ru-RU" sz="2000" b="0" strike="noStrike" spc="-1">
                <a:latin typeface="Arial"/>
              </a:rPr>
              <a:t>Все карточки по муниципальным услугам необходимо согласовывать с исполнительным органом государственной власти Свердловской области (далее – ИОГВ) в соответствующей сфере деятельности.</a:t>
            </a:r>
          </a:p>
          <a:p>
            <a:pPr marL="216000" indent="-216000">
              <a:lnSpc>
                <a:spcPct val="100000"/>
              </a:lnSpc>
            </a:pPr>
            <a:r>
              <a:rPr lang="ru-RU" sz="2000" b="0" strike="noStrike" spc="-1">
                <a:latin typeface="Arial"/>
              </a:rPr>
              <a:t>Для нахождения лица, ответственного за согласование муниципальной услуги, необходимо следующее.</a:t>
            </a:r>
          </a:p>
          <a:p>
            <a:pPr marL="216000" indent="-216000">
              <a:lnSpc>
                <a:spcPct val="100000"/>
              </a:lnSpc>
            </a:pPr>
            <a:r>
              <a:rPr lang="ru-RU" sz="2000" b="0" strike="noStrike" spc="-1">
                <a:latin typeface="Arial"/>
              </a:rPr>
              <a:t>В Региональном реестре в верхней части экрана сменить уровень на </a:t>
            </a:r>
            <a:r>
              <a:rPr lang="ru-RU" sz="2000" b="1" strike="noStrike" spc="-1">
                <a:latin typeface="Arial"/>
              </a:rPr>
              <a:t>«Региональный».</a:t>
            </a:r>
            <a:r>
              <a:rPr lang="ru-RU" sz="2000" b="0" strike="noStrike" spc="-1">
                <a:latin typeface="Arial"/>
              </a:rPr>
              <a:t> Слева нажать на раздел </a:t>
            </a:r>
            <a:r>
              <a:rPr lang="ru-RU" sz="2000" b="1" strike="noStrike" spc="-1">
                <a:latin typeface="Arial"/>
              </a:rPr>
              <a:t>«Органы власти» </a:t>
            </a:r>
            <a:r>
              <a:rPr lang="ru-RU" sz="2000" b="0" strike="noStrike" spc="-1">
                <a:latin typeface="Arial"/>
              </a:rPr>
              <a:t>далее нажать на </a:t>
            </a:r>
            <a:r>
              <a:rPr lang="ru-RU" sz="2000" b="1" strike="noStrike" spc="-1">
                <a:latin typeface="Arial"/>
              </a:rPr>
              <a:t>Правительство Свердловской области</a:t>
            </a:r>
            <a:r>
              <a:rPr lang="ru-RU" sz="2000" b="0" strike="noStrike" spc="-1">
                <a:latin typeface="Arial"/>
              </a:rPr>
              <a:t>.</a:t>
            </a:r>
          </a:p>
          <a:p>
            <a:pPr marL="216000" indent="-216000">
              <a:lnSpc>
                <a:spcPct val="100000"/>
              </a:lnSpc>
            </a:pPr>
            <a:r>
              <a:rPr lang="ru-RU" sz="2000" b="0" strike="noStrike" spc="-1">
                <a:latin typeface="Arial"/>
              </a:rPr>
              <a:t>Откроется перечень ИОГВ. Наведите на любой ИОГВ и справа появится прямоугольник. Нажмите на него и Вы перейдете в карточку ИОГВ. </a:t>
            </a:r>
          </a:p>
        </p:txBody>
      </p:sp>
      <p:sp>
        <p:nvSpPr>
          <p:cNvPr id="211"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475CB6FF-D90E-49A0-BBB4-ACF5F9FE77F4}" type="slidenum">
              <a:rPr lang="ru-RU" sz="1200" b="0" strike="noStrike" spc="-1">
                <a:solidFill>
                  <a:srgbClr val="000000"/>
                </a:solidFill>
                <a:latin typeface="+mn-lt"/>
                <a:ea typeface="+mn-ea"/>
              </a:rPr>
              <a:t>21</a:t>
            </a:fld>
            <a:endParaRPr lang="ru-RU" sz="1200" b="0" strike="noStrike" spc="-1">
              <a:latin typeface="Times New Roman"/>
            </a:endParaRPr>
          </a:p>
        </p:txBody>
      </p:sp>
    </p:spTree>
    <p:extLst>
      <p:ext uri="{BB962C8B-B14F-4D97-AF65-F5344CB8AC3E}">
        <p14:creationId xmlns:p14="http://schemas.microsoft.com/office/powerpoint/2010/main" val="696043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noRot="1" noChangeAspect="1"/>
          </p:cNvSpPr>
          <p:nvPr>
            <p:ph type="sldImg"/>
          </p:nvPr>
        </p:nvSpPr>
        <p:spPr>
          <a:xfrm>
            <a:off x="2925720" y="851040"/>
            <a:ext cx="4074840" cy="2292120"/>
          </a:xfrm>
          <a:prstGeom prst="rect">
            <a:avLst/>
          </a:prstGeom>
        </p:spPr>
      </p:sp>
      <p:sp>
        <p:nvSpPr>
          <p:cNvPr id="213" name="PlaceHolder 2"/>
          <p:cNvSpPr>
            <a:spLocks noGrp="1"/>
          </p:cNvSpPr>
          <p:nvPr>
            <p:ph type="body"/>
          </p:nvPr>
        </p:nvSpPr>
        <p:spPr>
          <a:xfrm>
            <a:off x="992160" y="3271680"/>
            <a:ext cx="7941960" cy="2674440"/>
          </a:xfrm>
          <a:prstGeom prst="rect">
            <a:avLst/>
          </a:prstGeom>
        </p:spPr>
        <p:txBody>
          <a:bodyPr>
            <a:noAutofit/>
          </a:bodyPr>
          <a:lstStyle/>
          <a:p>
            <a:pPr marL="216000" indent="-216000">
              <a:lnSpc>
                <a:spcPct val="100000"/>
              </a:lnSpc>
            </a:pPr>
            <a:r>
              <a:rPr lang="ru-RU" sz="2000" b="0" strike="noStrike" spc="-1">
                <a:latin typeface="Arial"/>
              </a:rPr>
              <a:t>После перехода в карточку ИОГВ необходимо нажать на раздел </a:t>
            </a:r>
            <a:r>
              <a:rPr lang="ru-RU" sz="2000" b="1" strike="noStrike" spc="-1">
                <a:latin typeface="Arial"/>
              </a:rPr>
              <a:t>«Контакты» </a:t>
            </a:r>
            <a:r>
              <a:rPr lang="ru-RU" sz="2000" b="0" strike="noStrike" spc="-1">
                <a:latin typeface="Arial"/>
              </a:rPr>
              <a:t>и откроется список контактов. В МинЖКХ СО, Минобр СО (один согласующий).</a:t>
            </a:r>
          </a:p>
          <a:p>
            <a:pPr marL="216000" indent="-216000">
              <a:lnSpc>
                <a:spcPct val="100000"/>
              </a:lnSpc>
            </a:pPr>
            <a:r>
              <a:rPr lang="ru-RU" sz="2000" b="0" strike="noStrike" spc="-1">
                <a:latin typeface="Arial"/>
              </a:rPr>
              <a:t>При нажатии на любой контакт откроются данные </a:t>
            </a:r>
            <a:r>
              <a:rPr lang="ru-RU" sz="2000" b="1" strike="noStrike" spc="-1">
                <a:latin typeface="Arial"/>
              </a:rPr>
              <a:t>лица, ответственного за согласование муниципальной услуги</a:t>
            </a:r>
            <a:r>
              <a:rPr lang="ru-RU" sz="2000" b="0" strike="noStrike" spc="-1">
                <a:latin typeface="Arial"/>
              </a:rPr>
              <a:t>.</a:t>
            </a:r>
          </a:p>
          <a:p>
            <a:pPr marL="216000" indent="-216000">
              <a:lnSpc>
                <a:spcPct val="100000"/>
              </a:lnSpc>
            </a:pPr>
            <a:r>
              <a:rPr lang="ru-RU" sz="2000" b="0" strike="noStrike" spc="-1">
                <a:latin typeface="Arial"/>
              </a:rPr>
              <a:t>Для того, чтобы в ИОГВ согласовали муниципальную услугу необходимо следующее.</a:t>
            </a:r>
          </a:p>
          <a:p>
            <a:pPr marL="216000" indent="-216000">
              <a:lnSpc>
                <a:spcPct val="100000"/>
              </a:lnSpc>
            </a:pPr>
            <a:r>
              <a:rPr lang="ru-RU" sz="2000" b="0" strike="noStrike" spc="-1">
                <a:latin typeface="Arial"/>
              </a:rPr>
              <a:t>1. Найти контакты согласующего.</a:t>
            </a:r>
          </a:p>
          <a:p>
            <a:pPr marL="216000" indent="-216000">
              <a:lnSpc>
                <a:spcPct val="100000"/>
              </a:lnSpc>
            </a:pPr>
            <a:r>
              <a:rPr lang="ru-RU" sz="2000" b="0" strike="noStrike" spc="-1">
                <a:latin typeface="Arial"/>
              </a:rPr>
              <a:t>2. </a:t>
            </a:r>
            <a:r>
              <a:rPr lang="ru-RU" sz="2000" b="1" strike="noStrike" spc="-1">
                <a:latin typeface="Arial"/>
              </a:rPr>
              <a:t>На электронную почту </a:t>
            </a:r>
            <a:r>
              <a:rPr lang="ru-RU" sz="2000" b="0" strike="noStrike" spc="-1">
                <a:latin typeface="Arial"/>
              </a:rPr>
              <a:t>согласующего отправить </a:t>
            </a:r>
            <a:r>
              <a:rPr lang="ru-RU" sz="2000" b="1" strike="noStrike" spc="-1">
                <a:latin typeface="Arial"/>
              </a:rPr>
              <a:t>номер идентификатор и наименование услуги</a:t>
            </a:r>
            <a:r>
              <a:rPr lang="ru-RU" sz="2000" b="0" strike="noStrike" spc="-1">
                <a:latin typeface="Arial"/>
              </a:rPr>
              <a:t>.</a:t>
            </a:r>
          </a:p>
          <a:p>
            <a:pPr marL="216000" indent="-216000">
              <a:lnSpc>
                <a:spcPct val="100000"/>
              </a:lnSpc>
            </a:pPr>
            <a:r>
              <a:rPr lang="ru-RU" sz="2000" b="0" strike="noStrike" spc="-1">
                <a:latin typeface="Arial"/>
              </a:rPr>
              <a:t>3. Если муниципальную услугу в течение недели не согласуют, то позвонить согласующему и уточнить сроки согласования.</a:t>
            </a:r>
          </a:p>
          <a:p>
            <a:pPr marL="216000" indent="-216000">
              <a:lnSpc>
                <a:spcPct val="100000"/>
              </a:lnSpc>
            </a:pPr>
            <a:r>
              <a:rPr lang="ru-RU" sz="2000" b="0" strike="noStrike" spc="-1">
                <a:latin typeface="Arial"/>
              </a:rPr>
              <a:t>4. При отказе согласующего согласовать проинформировать Министерство экономики и территориального развития Свердловской области (</a:t>
            </a:r>
            <a:r>
              <a:rPr lang="en-US" sz="2000" b="1" strike="noStrike" spc="-1">
                <a:latin typeface="Arial"/>
              </a:rPr>
              <a:t>r.zhdankin@egov66.ru</a:t>
            </a:r>
            <a:r>
              <a:rPr lang="ru-RU" sz="2000" b="0" strike="noStrike" spc="-1">
                <a:latin typeface="Arial"/>
              </a:rPr>
              <a:t>) (кто, какая услуга, когда направили на согласование, причины отказа в согласовании).</a:t>
            </a:r>
          </a:p>
          <a:p>
            <a:pPr marL="216000" indent="-216000">
              <a:lnSpc>
                <a:spcPct val="100000"/>
              </a:lnSpc>
            </a:pPr>
            <a:r>
              <a:rPr lang="ru-RU" sz="2000" b="0" strike="noStrike" spc="-1">
                <a:latin typeface="Arial"/>
              </a:rPr>
              <a:t>5. </a:t>
            </a:r>
            <a:r>
              <a:rPr lang="ru-RU" sz="2000" b="1" strike="noStrike" spc="-1">
                <a:latin typeface="Arial"/>
              </a:rPr>
              <a:t>При отсутствии </a:t>
            </a:r>
            <a:r>
              <a:rPr lang="ru-RU" sz="2000" b="0" strike="noStrike" spc="-1">
                <a:latin typeface="Arial"/>
              </a:rPr>
              <a:t>согласующих в карточках ИОГВ необходимо на адрес электронной почты</a:t>
            </a:r>
            <a:r>
              <a:rPr lang="ru-RU" sz="2000" b="1" strike="noStrike" spc="-1">
                <a:latin typeface="Arial"/>
              </a:rPr>
              <a:t>: </a:t>
            </a:r>
            <a:r>
              <a:rPr lang="en-US" sz="2000" b="1" strike="noStrike" spc="-1">
                <a:latin typeface="Arial"/>
              </a:rPr>
              <a:t>r.zhdankin@egov66.ru </a:t>
            </a:r>
            <a:r>
              <a:rPr lang="ru-RU" sz="2000" b="0" strike="noStrike" spc="-1">
                <a:latin typeface="Arial"/>
              </a:rPr>
              <a:t>направить </a:t>
            </a:r>
            <a:r>
              <a:rPr lang="ru-RU" sz="2000" b="1" strike="noStrike" spc="-1">
                <a:latin typeface="Arial"/>
              </a:rPr>
              <a:t>номер идентификатор и наименование услуги </a:t>
            </a:r>
            <a:r>
              <a:rPr lang="ru-RU" sz="2000" b="0" strike="noStrike" spc="-1">
                <a:latin typeface="Arial"/>
              </a:rPr>
              <a:t>для определения сферы деятельности и согласующего.</a:t>
            </a:r>
          </a:p>
          <a:p>
            <a:pPr marL="216000" indent="-216000">
              <a:lnSpc>
                <a:spcPct val="100000"/>
              </a:lnSpc>
            </a:pPr>
            <a:r>
              <a:rPr lang="ru-RU" sz="2000" b="0" strike="noStrike" spc="-1">
                <a:latin typeface="Arial"/>
              </a:rPr>
              <a:t>6. При </a:t>
            </a:r>
            <a:r>
              <a:rPr lang="ru-RU" sz="2000" b="1" strike="noStrike" spc="-1">
                <a:latin typeface="Arial"/>
              </a:rPr>
              <a:t>длительном (от двух недель)</a:t>
            </a:r>
            <a:r>
              <a:rPr lang="ru-RU" sz="2000" b="0" strike="noStrike" spc="-1">
                <a:latin typeface="Arial"/>
              </a:rPr>
              <a:t> несогласовании услугу рекомендуется написать в соответствующий ИОГВ письмо о необходимости согласовать услуги (указать наименование и номер идентификатор услуги).</a:t>
            </a:r>
          </a:p>
        </p:txBody>
      </p:sp>
      <p:sp>
        <p:nvSpPr>
          <p:cNvPr id="214"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CFF1413B-C290-4135-8E74-B224BE7F3E11}" type="slidenum">
              <a:rPr lang="ru-RU" sz="1200" b="0" strike="noStrike" spc="-1">
                <a:solidFill>
                  <a:srgbClr val="000000"/>
                </a:solidFill>
                <a:latin typeface="+mn-lt"/>
                <a:ea typeface="+mn-ea"/>
              </a:rPr>
              <a:t>22</a:t>
            </a:fld>
            <a:endParaRPr lang="ru-RU" sz="1200" b="0" strike="noStrike" spc="-1">
              <a:latin typeface="Times New Roman"/>
            </a:endParaRPr>
          </a:p>
        </p:txBody>
      </p:sp>
    </p:spTree>
    <p:extLst>
      <p:ext uri="{BB962C8B-B14F-4D97-AF65-F5344CB8AC3E}">
        <p14:creationId xmlns:p14="http://schemas.microsoft.com/office/powerpoint/2010/main" val="342055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noRot="1" noChangeAspect="1"/>
          </p:cNvSpPr>
          <p:nvPr>
            <p:ph type="sldImg"/>
          </p:nvPr>
        </p:nvSpPr>
        <p:spPr>
          <a:xfrm>
            <a:off x="2925720" y="851040"/>
            <a:ext cx="4074840" cy="2292120"/>
          </a:xfrm>
          <a:prstGeom prst="rect">
            <a:avLst/>
          </a:prstGeom>
        </p:spPr>
      </p:sp>
      <p:sp>
        <p:nvSpPr>
          <p:cNvPr id="156" name="PlaceHolder 2"/>
          <p:cNvSpPr>
            <a:spLocks noGrp="1"/>
          </p:cNvSpPr>
          <p:nvPr>
            <p:ph type="body"/>
          </p:nvPr>
        </p:nvSpPr>
        <p:spPr>
          <a:xfrm>
            <a:off x="992160" y="3271680"/>
            <a:ext cx="7941960" cy="2674440"/>
          </a:xfrm>
          <a:prstGeom prst="rect">
            <a:avLst/>
          </a:prstGeom>
        </p:spPr>
        <p:txBody>
          <a:bodyPr>
            <a:noAutofit/>
          </a:bodyPr>
          <a:lstStyle/>
          <a:p>
            <a:endParaRPr lang="ru-RU" sz="2000" b="0" strike="noStrike" spc="-1">
              <a:latin typeface="Arial"/>
            </a:endParaRPr>
          </a:p>
        </p:txBody>
      </p:sp>
      <p:sp>
        <p:nvSpPr>
          <p:cNvPr id="157"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AFB22085-E12A-4A5C-8DE3-1B585E4C8214}" type="slidenum">
              <a:rPr lang="ru-RU" sz="1200" b="0" strike="noStrike" spc="-1">
                <a:solidFill>
                  <a:srgbClr val="000000"/>
                </a:solidFill>
                <a:latin typeface="+mn-lt"/>
                <a:ea typeface="+mn-ea"/>
              </a:rPr>
              <a:t>3</a:t>
            </a:fld>
            <a:endParaRPr lang="ru-RU" sz="1200" b="0" strike="noStrike" spc="-1">
              <a:latin typeface="Times New Roman"/>
            </a:endParaRPr>
          </a:p>
        </p:txBody>
      </p:sp>
    </p:spTree>
    <p:extLst>
      <p:ext uri="{BB962C8B-B14F-4D97-AF65-F5344CB8AC3E}">
        <p14:creationId xmlns:p14="http://schemas.microsoft.com/office/powerpoint/2010/main" val="54115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laceHolder 1"/>
          <p:cNvSpPr>
            <a:spLocks noGrp="1" noRot="1" noChangeAspect="1"/>
          </p:cNvSpPr>
          <p:nvPr>
            <p:ph type="sldImg"/>
          </p:nvPr>
        </p:nvSpPr>
        <p:spPr>
          <a:xfrm>
            <a:off x="2925720" y="851040"/>
            <a:ext cx="4074840" cy="2292120"/>
          </a:xfrm>
          <a:prstGeom prst="rect">
            <a:avLst/>
          </a:prstGeom>
        </p:spPr>
      </p:sp>
      <p:sp>
        <p:nvSpPr>
          <p:cNvPr id="159" name="PlaceHolder 2"/>
          <p:cNvSpPr>
            <a:spLocks noGrp="1"/>
          </p:cNvSpPr>
          <p:nvPr>
            <p:ph type="body"/>
          </p:nvPr>
        </p:nvSpPr>
        <p:spPr>
          <a:xfrm>
            <a:off x="992160" y="3271680"/>
            <a:ext cx="7941960" cy="2674440"/>
          </a:xfrm>
          <a:prstGeom prst="rect">
            <a:avLst/>
          </a:prstGeom>
        </p:spPr>
        <p:txBody>
          <a:bodyPr>
            <a:noAutofit/>
          </a:bodyPr>
          <a:lstStyle/>
          <a:p>
            <a:pPr marL="216000" indent="-216000">
              <a:lnSpc>
                <a:spcPct val="100000"/>
              </a:lnSpc>
            </a:pPr>
            <a:r>
              <a:rPr lang="ru-RU" sz="1100" b="1" strike="noStrike" spc="-1" dirty="0">
                <a:latin typeface="Arial"/>
              </a:rPr>
              <a:t>ВАЖНО. </a:t>
            </a:r>
            <a:r>
              <a:rPr lang="ru-RU" sz="1100" b="0" strike="noStrike" spc="-1" dirty="0">
                <a:latin typeface="Arial"/>
              </a:rPr>
              <a:t>ИОГВ создают услуги на </a:t>
            </a:r>
            <a:r>
              <a:rPr lang="ru-RU" sz="1100" b="1" strike="noStrike" spc="-1" dirty="0">
                <a:latin typeface="Arial"/>
              </a:rPr>
              <a:t>региональном </a:t>
            </a:r>
            <a:r>
              <a:rPr lang="ru-RU" sz="1100" b="0" strike="noStrike" spc="-1" dirty="0">
                <a:latin typeface="Arial"/>
              </a:rPr>
              <a:t>уровне. ОМСУ создают услуги на </a:t>
            </a:r>
            <a:r>
              <a:rPr lang="ru-RU" sz="1100" b="1" strike="noStrike" spc="-1" dirty="0">
                <a:latin typeface="Arial"/>
              </a:rPr>
              <a:t>муниципальном</a:t>
            </a:r>
            <a:r>
              <a:rPr lang="ru-RU" sz="1100" b="0" strike="noStrike" spc="-1" dirty="0">
                <a:latin typeface="Arial"/>
              </a:rPr>
              <a:t> уровне.</a:t>
            </a:r>
          </a:p>
          <a:p>
            <a:pPr marL="216000" indent="-216000">
              <a:lnSpc>
                <a:spcPct val="100000"/>
              </a:lnSpc>
            </a:pPr>
            <a:r>
              <a:rPr lang="ru-RU" sz="1100" b="1" strike="noStrike" spc="-1">
                <a:latin typeface="Arial"/>
              </a:rPr>
              <a:t>Раздел «Основные сведения».</a:t>
            </a:r>
            <a:endParaRPr lang="ru-RU" sz="1100" b="0" strike="noStrike" spc="-1">
              <a:latin typeface="Arial"/>
            </a:endParaRPr>
          </a:p>
          <a:p>
            <a:pPr marL="216000" indent="-216000">
              <a:lnSpc>
                <a:spcPct val="100000"/>
              </a:lnSpc>
            </a:pPr>
            <a:r>
              <a:rPr lang="ru-RU" sz="1100" b="0" strike="noStrike" spc="-1" dirty="0">
                <a:latin typeface="Arial"/>
              </a:rPr>
              <a:t>Каждый участник работает на своем уровне </a:t>
            </a:r>
            <a:r>
              <a:rPr lang="ru-RU" sz="1100" b="1" strike="noStrike" spc="-1" dirty="0">
                <a:latin typeface="Arial"/>
              </a:rPr>
              <a:t>ИОГВ</a:t>
            </a:r>
            <a:r>
              <a:rPr lang="ru-RU" sz="1100" b="0" strike="noStrike" spc="-1" dirty="0">
                <a:latin typeface="Arial"/>
              </a:rPr>
              <a:t> на «</a:t>
            </a:r>
            <a:r>
              <a:rPr lang="ru-RU" sz="1100" b="1" strike="noStrike" spc="-1" dirty="0">
                <a:latin typeface="Arial"/>
              </a:rPr>
              <a:t>Региональном уровне</a:t>
            </a:r>
            <a:r>
              <a:rPr lang="ru-RU" sz="1100" b="0" strike="noStrike" spc="-1" dirty="0">
                <a:latin typeface="Arial"/>
              </a:rPr>
              <a:t>», а</a:t>
            </a:r>
            <a:r>
              <a:rPr lang="ru-RU" sz="1100" b="1" strike="noStrike" spc="-1" dirty="0">
                <a:latin typeface="Arial"/>
              </a:rPr>
              <a:t> ОМСУ </a:t>
            </a:r>
            <a:r>
              <a:rPr lang="ru-RU" sz="1100" b="0" strike="noStrike" spc="-1" dirty="0">
                <a:latin typeface="Arial"/>
              </a:rPr>
              <a:t>на «</a:t>
            </a:r>
            <a:r>
              <a:rPr lang="ru-RU" sz="1100" b="1" strike="noStrike" spc="-1" dirty="0">
                <a:latin typeface="Arial"/>
              </a:rPr>
              <a:t>Муниципальном уровне</a:t>
            </a:r>
            <a:r>
              <a:rPr lang="ru-RU" sz="1100" b="0" strike="noStrike" spc="-1" dirty="0">
                <a:latin typeface="Arial"/>
              </a:rPr>
              <a:t>». Это отображается в верхней части экрана. </a:t>
            </a:r>
          </a:p>
          <a:p>
            <a:pPr marL="216000" indent="-216000">
              <a:lnSpc>
                <a:spcPct val="100000"/>
              </a:lnSpc>
            </a:pPr>
            <a:r>
              <a:rPr lang="ru-RU" sz="1100" b="0" strike="noStrike" spc="-1" dirty="0">
                <a:latin typeface="Arial"/>
              </a:rPr>
              <a:t>Сведения о </a:t>
            </a:r>
            <a:r>
              <a:rPr lang="ru-RU" sz="1100" b="1" strike="noStrike" spc="-1" dirty="0">
                <a:latin typeface="Arial"/>
              </a:rPr>
              <a:t>государственных услугах </a:t>
            </a:r>
            <a:r>
              <a:rPr lang="ru-RU" sz="1100" b="0" strike="noStrike" spc="-1" dirty="0">
                <a:latin typeface="Arial"/>
              </a:rPr>
              <a:t>должны размещаться на «</a:t>
            </a:r>
            <a:r>
              <a:rPr lang="ru-RU" sz="1100" b="1" strike="noStrike" spc="-1" dirty="0">
                <a:latin typeface="Arial"/>
              </a:rPr>
              <a:t>Региональном уровне</a:t>
            </a:r>
            <a:r>
              <a:rPr lang="ru-RU" sz="1100" b="0" strike="noStrike" spc="-1" dirty="0">
                <a:latin typeface="Arial"/>
              </a:rPr>
              <a:t>», а сведения о </a:t>
            </a:r>
            <a:r>
              <a:rPr lang="ru-RU" sz="1100" b="1" strike="noStrike" spc="-1" dirty="0">
                <a:latin typeface="Arial"/>
              </a:rPr>
              <a:t>муниципальных услугах </a:t>
            </a:r>
            <a:r>
              <a:rPr lang="ru-RU" sz="1100" b="0" strike="noStrike" spc="-1" dirty="0">
                <a:latin typeface="Arial"/>
              </a:rPr>
              <a:t>на «</a:t>
            </a:r>
            <a:r>
              <a:rPr lang="ru-RU" sz="1100" b="1" strike="noStrike" spc="-1" dirty="0">
                <a:latin typeface="Arial"/>
              </a:rPr>
              <a:t>Муниципальном уровне</a:t>
            </a:r>
            <a:r>
              <a:rPr lang="ru-RU" sz="1100" b="0" strike="noStrike" spc="-1" dirty="0">
                <a:latin typeface="Arial"/>
              </a:rPr>
              <a:t>». Если при входе в РГУ 4.1 уровень услуги не соответствует вашему уровню, то необходимо обратиться в ГБУ СО «Оператор электронного правительства» о смене уровня.</a:t>
            </a:r>
          </a:p>
          <a:p>
            <a:pPr marL="216000" indent="-216000">
              <a:lnSpc>
                <a:spcPct val="100000"/>
              </a:lnSpc>
            </a:pPr>
            <a:r>
              <a:rPr lang="ru-RU" sz="1100" b="1" strike="noStrike" spc="-1" dirty="0">
                <a:latin typeface="Arial"/>
              </a:rPr>
              <a:t> </a:t>
            </a:r>
            <a:r>
              <a:rPr lang="ru-RU" sz="1100" b="0" strike="noStrike" spc="-1" dirty="0">
                <a:latin typeface="Arial"/>
              </a:rPr>
              <a:t>1. </a:t>
            </a:r>
            <a:r>
              <a:rPr lang="ru-RU" sz="1100" b="1" strike="noStrike" spc="-1" dirty="0">
                <a:latin typeface="Arial"/>
              </a:rPr>
              <a:t>Поле «Полное наименование». </a:t>
            </a:r>
            <a:endParaRPr lang="ru-RU" sz="1100" b="0" strike="noStrike" spc="-1" dirty="0">
              <a:latin typeface="Arial"/>
            </a:endParaRPr>
          </a:p>
          <a:p>
            <a:pPr marL="216000" indent="-216000">
              <a:lnSpc>
                <a:spcPct val="100000"/>
              </a:lnSpc>
            </a:pPr>
            <a:r>
              <a:rPr lang="ru-RU" sz="1100" b="0" strike="noStrike" spc="-1" dirty="0">
                <a:solidFill>
                  <a:srgbClr val="000000"/>
                </a:solidFill>
                <a:latin typeface="+mn-lt"/>
                <a:ea typeface="+mn-ea"/>
              </a:rPr>
              <a:t>Обязательно необходимо указать полное наименование услуги, в том числе для муниципальных услуг не указывать территорию, на которой она предоставляется. Например, Продление срока действия разрешения на право организации розничных рынков. Наименование указывать без слов «Муниципальная услуга», «на территории городского округа ….» и не заключать наименование в кавычки.</a:t>
            </a:r>
            <a:endParaRPr lang="ru-RU" sz="1100" b="0" strike="noStrike" spc="-1" dirty="0">
              <a:latin typeface="Arial"/>
            </a:endParaRPr>
          </a:p>
          <a:p>
            <a:pPr marL="216000" indent="-216000">
              <a:lnSpc>
                <a:spcPct val="100000"/>
              </a:lnSpc>
            </a:pPr>
            <a:r>
              <a:rPr lang="ru-RU" sz="1100" b="0" strike="noStrike" spc="-1" dirty="0">
                <a:solidFill>
                  <a:srgbClr val="000000"/>
                </a:solidFill>
                <a:latin typeface="+mn-lt"/>
                <a:ea typeface="+mn-ea"/>
              </a:rPr>
              <a:t> 2. </a:t>
            </a:r>
            <a:r>
              <a:rPr lang="ru-RU" sz="1100" b="1" strike="noStrike" spc="-1" dirty="0">
                <a:solidFill>
                  <a:srgbClr val="000000"/>
                </a:solidFill>
                <a:latin typeface="+mn-lt"/>
                <a:ea typeface="+mn-ea"/>
              </a:rPr>
              <a:t>Поле «Краткое наименование». </a:t>
            </a:r>
            <a:endParaRPr lang="ru-RU" sz="1100" b="0" strike="noStrike" spc="-1" dirty="0">
              <a:latin typeface="Arial"/>
            </a:endParaRPr>
          </a:p>
          <a:p>
            <a:pPr marL="216000" indent="-216000">
              <a:lnSpc>
                <a:spcPct val="100000"/>
              </a:lnSpc>
            </a:pPr>
            <a:r>
              <a:rPr lang="ru-RU" sz="1100" b="0" strike="noStrike" spc="-1" dirty="0">
                <a:solidFill>
                  <a:srgbClr val="000000"/>
                </a:solidFill>
                <a:latin typeface="+mn-lt"/>
                <a:ea typeface="+mn-ea"/>
              </a:rPr>
              <a:t>Обязательно необходимо указать краткое наименование услуги, в том числе для муниципальных услуг не указывать территорию, на которой она предоставляется. </a:t>
            </a:r>
            <a:endParaRPr lang="ru-RU" sz="1100" b="0" strike="noStrike" spc="-1" dirty="0">
              <a:latin typeface="Arial"/>
            </a:endParaRPr>
          </a:p>
          <a:p>
            <a:pPr marL="216000" indent="-216000">
              <a:lnSpc>
                <a:spcPct val="100000"/>
              </a:lnSpc>
            </a:pPr>
            <a:r>
              <a:rPr lang="ru-RU" sz="1100" b="0" strike="noStrike" spc="-1" dirty="0">
                <a:solidFill>
                  <a:srgbClr val="000000"/>
                </a:solidFill>
                <a:latin typeface="+mn-lt"/>
                <a:ea typeface="+mn-ea"/>
              </a:rPr>
              <a:t>3. </a:t>
            </a:r>
            <a:r>
              <a:rPr lang="ru-RU" sz="1100" b="1" strike="noStrike" spc="-1" dirty="0">
                <a:solidFill>
                  <a:srgbClr val="000000"/>
                </a:solidFill>
                <a:latin typeface="+mn-lt"/>
                <a:ea typeface="+mn-ea"/>
              </a:rPr>
              <a:t>Поле «Дата начала предоставления».</a:t>
            </a:r>
            <a:endParaRPr lang="ru-RU" sz="1100" b="0" strike="noStrike" spc="-1" dirty="0">
              <a:latin typeface="Arial"/>
            </a:endParaRPr>
          </a:p>
          <a:p>
            <a:pPr marL="216000" indent="-216000">
              <a:lnSpc>
                <a:spcPct val="100000"/>
              </a:lnSpc>
            </a:pPr>
            <a:r>
              <a:rPr lang="ru-RU" sz="1100" b="0" strike="noStrike" spc="-1" dirty="0">
                <a:solidFill>
                  <a:srgbClr val="000000"/>
                </a:solidFill>
                <a:latin typeface="+mn-lt"/>
                <a:ea typeface="+mn-ea"/>
              </a:rPr>
              <a:t>Обязательное поле. Это дата начала предоставления услуги органом. Данная дата необходима для отображения в Федеральном реестре, отчетных форм по услуге в АСУ ИОГВ и ГАС «Управление». Обращаем внимание, если в нормативном правовом акте, которым утвержден административный регламент, указана отложенная дата начала предоставления услуги, которая не совпадает с датой утверждения административного регламента, то указывается дата начала предоставления услуги. </a:t>
            </a:r>
            <a:endParaRPr lang="ru-RU" sz="1100" b="0" strike="noStrike" spc="-1" dirty="0">
              <a:latin typeface="Arial"/>
            </a:endParaRPr>
          </a:p>
          <a:p>
            <a:pPr marL="216000" indent="-216000">
              <a:lnSpc>
                <a:spcPct val="100000"/>
              </a:lnSpc>
            </a:pPr>
            <a:r>
              <a:rPr lang="ru-RU" sz="1100" b="0" strike="noStrike" spc="-1" dirty="0">
                <a:solidFill>
                  <a:srgbClr val="000000"/>
                </a:solidFill>
                <a:latin typeface="+mn-lt"/>
                <a:ea typeface="+mn-ea"/>
              </a:rPr>
              <a:t>4. </a:t>
            </a:r>
            <a:r>
              <a:rPr lang="ru-RU" sz="1100" b="1" strike="noStrike" spc="-1" dirty="0">
                <a:solidFill>
                  <a:srgbClr val="000000"/>
                </a:solidFill>
                <a:latin typeface="+mn-lt"/>
                <a:ea typeface="+mn-ea"/>
              </a:rPr>
              <a:t>Поле «Ответственный орган власти».</a:t>
            </a:r>
            <a:endParaRPr lang="ru-RU" sz="1100" b="0" strike="noStrike" spc="-1" dirty="0">
              <a:latin typeface="Arial"/>
            </a:endParaRPr>
          </a:p>
          <a:p>
            <a:pPr marL="216000" indent="-216000">
              <a:lnSpc>
                <a:spcPct val="100000"/>
              </a:lnSpc>
            </a:pPr>
            <a:r>
              <a:rPr lang="ru-RU" sz="1100" b="0" strike="noStrike" spc="-1" dirty="0">
                <a:solidFill>
                  <a:srgbClr val="000000"/>
                </a:solidFill>
                <a:latin typeface="+mn-lt"/>
                <a:ea typeface="+mn-ea"/>
              </a:rPr>
              <a:t>Обязательно указывать орган, предоставляющий данную услугу, до регионального или муниципального уровня (для ИОГВ до конкретного ИОГВ, для муниципальных образований только до конкретного муниципального образования. Например, Администрация городского округа Богданович).</a:t>
            </a:r>
            <a:endParaRPr lang="ru-RU" sz="1100" b="0" strike="noStrike" spc="-1" dirty="0">
              <a:latin typeface="Arial"/>
            </a:endParaRPr>
          </a:p>
          <a:p>
            <a:pPr marL="216000" indent="-216000">
              <a:lnSpc>
                <a:spcPct val="100000"/>
              </a:lnSpc>
            </a:pPr>
            <a:r>
              <a:rPr lang="ru-RU" sz="1100" b="0" strike="noStrike" spc="-1" dirty="0">
                <a:solidFill>
                  <a:srgbClr val="000000"/>
                </a:solidFill>
                <a:latin typeface="+mn-lt"/>
                <a:ea typeface="+mn-ea"/>
              </a:rPr>
              <a:t>5. </a:t>
            </a:r>
            <a:r>
              <a:rPr lang="ru-RU" sz="1100" b="1" strike="noStrike" spc="-1" dirty="0">
                <a:solidFill>
                  <a:srgbClr val="000000"/>
                </a:solidFill>
                <a:latin typeface="+mn-lt"/>
                <a:ea typeface="+mn-ea"/>
              </a:rPr>
              <a:t>Поле «Категория услуги».</a:t>
            </a:r>
            <a:endParaRPr lang="ru-RU" sz="1100" b="0" strike="noStrike" spc="-1" dirty="0">
              <a:latin typeface="Arial"/>
            </a:endParaRPr>
          </a:p>
          <a:p>
            <a:pPr marL="216000" indent="-216000">
              <a:lnSpc>
                <a:spcPct val="100000"/>
              </a:lnSpc>
            </a:pPr>
            <a:r>
              <a:rPr lang="ru-RU" sz="1100" b="0" strike="noStrike" spc="-1" dirty="0">
                <a:solidFill>
                  <a:srgbClr val="000000"/>
                </a:solidFill>
                <a:latin typeface="+mn-lt"/>
                <a:ea typeface="+mn-ea"/>
              </a:rPr>
              <a:t>Обязательно выбрать один из вариантов. В большинстве случаев это «Государственная (муниципальная) услуга».</a:t>
            </a:r>
            <a:endParaRPr lang="ru-RU" sz="1100" b="0" strike="noStrike" spc="-1" dirty="0">
              <a:latin typeface="Arial"/>
            </a:endParaRPr>
          </a:p>
        </p:txBody>
      </p:sp>
      <p:sp>
        <p:nvSpPr>
          <p:cNvPr id="160"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084D2477-105F-4569-8407-1D14F2F882DD}" type="slidenum">
              <a:rPr lang="ru-RU" sz="1200" b="0" strike="noStrike" spc="-1">
                <a:solidFill>
                  <a:srgbClr val="000000"/>
                </a:solidFill>
                <a:latin typeface="Calibri"/>
              </a:rPr>
              <a:t>4</a:t>
            </a:fld>
            <a:endParaRPr lang="ru-RU" sz="1200" b="0" strike="noStrike" spc="-1">
              <a:latin typeface="Times New Roman"/>
            </a:endParaRPr>
          </a:p>
        </p:txBody>
      </p:sp>
    </p:spTree>
    <p:extLst>
      <p:ext uri="{BB962C8B-B14F-4D97-AF65-F5344CB8AC3E}">
        <p14:creationId xmlns:p14="http://schemas.microsoft.com/office/powerpoint/2010/main" val="30983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noRot="1" noChangeAspect="1"/>
          </p:cNvSpPr>
          <p:nvPr>
            <p:ph type="sldImg"/>
          </p:nvPr>
        </p:nvSpPr>
        <p:spPr>
          <a:xfrm>
            <a:off x="2925720" y="851040"/>
            <a:ext cx="4074840" cy="2292120"/>
          </a:xfrm>
          <a:prstGeom prst="rect">
            <a:avLst/>
          </a:prstGeom>
        </p:spPr>
      </p:sp>
      <p:sp>
        <p:nvSpPr>
          <p:cNvPr id="162" name="PlaceHolder 2"/>
          <p:cNvSpPr>
            <a:spLocks noGrp="1"/>
          </p:cNvSpPr>
          <p:nvPr>
            <p:ph type="body"/>
          </p:nvPr>
        </p:nvSpPr>
        <p:spPr>
          <a:xfrm>
            <a:off x="992160" y="3271680"/>
            <a:ext cx="7941960" cy="2674440"/>
          </a:xfrm>
          <a:prstGeom prst="rect">
            <a:avLst/>
          </a:prstGeom>
        </p:spPr>
        <p:txBody>
          <a:bodyPr>
            <a:noAutofit/>
          </a:bodyPr>
          <a:lstStyle/>
          <a:p>
            <a:pPr>
              <a:lnSpc>
                <a:spcPct val="100000"/>
              </a:lnSpc>
              <a:tabLst>
                <a:tab pos="0" algn="l"/>
              </a:tabLst>
            </a:pPr>
            <a:r>
              <a:rPr lang="ru-RU" sz="1100" b="1" strike="noStrike" spc="-1" dirty="0">
                <a:latin typeface="Arial"/>
              </a:rPr>
              <a:t>Для ИОГВ.</a:t>
            </a:r>
            <a:endParaRPr lang="ru-RU" sz="1100" b="0" strike="noStrike" spc="-1" dirty="0">
              <a:latin typeface="Arial"/>
            </a:endParaRPr>
          </a:p>
          <a:p>
            <a:pPr>
              <a:lnSpc>
                <a:spcPct val="100000"/>
              </a:lnSpc>
              <a:tabLst>
                <a:tab pos="0" algn="l"/>
              </a:tabLst>
            </a:pPr>
            <a:r>
              <a:rPr lang="ru-RU" sz="1100" b="1" strike="noStrike" spc="-1" dirty="0">
                <a:latin typeface="Arial"/>
              </a:rPr>
              <a:t>Раздел «Дополнительные сведения». </a:t>
            </a:r>
            <a:endParaRPr lang="ru-RU" sz="1100" b="0" strike="noStrike" spc="-1" dirty="0">
              <a:latin typeface="Arial"/>
            </a:endParaRPr>
          </a:p>
          <a:p>
            <a:pPr>
              <a:lnSpc>
                <a:spcPct val="100000"/>
              </a:lnSpc>
              <a:tabLst>
                <a:tab pos="0" algn="l"/>
              </a:tabLst>
            </a:pPr>
            <a:r>
              <a:rPr lang="ru-RU" sz="1100" b="1" strike="noStrike" spc="-1" dirty="0">
                <a:latin typeface="Arial"/>
              </a:rPr>
              <a:t>Поле «Классификатор услуг/функций».</a:t>
            </a:r>
            <a:endParaRPr lang="ru-RU" sz="1100" b="0" strike="noStrike" spc="-1" dirty="0">
              <a:latin typeface="Arial"/>
            </a:endParaRPr>
          </a:p>
          <a:p>
            <a:pPr>
              <a:lnSpc>
                <a:spcPct val="100000"/>
              </a:lnSpc>
              <a:tabLst>
                <a:tab pos="0" algn="l"/>
              </a:tabLst>
            </a:pPr>
            <a:r>
              <a:rPr lang="ru-RU" sz="1100" b="0" strike="noStrike" spc="-1" dirty="0">
                <a:latin typeface="Arial"/>
              </a:rPr>
              <a:t>Для </a:t>
            </a:r>
            <a:r>
              <a:rPr lang="ru-RU" sz="1100" b="1" strike="noStrike" spc="-1" dirty="0">
                <a:latin typeface="Arial"/>
              </a:rPr>
              <a:t>ИОГВ</a:t>
            </a:r>
            <a:r>
              <a:rPr lang="ru-RU" sz="1100" b="0" strike="noStrike" spc="-1" dirty="0">
                <a:latin typeface="Arial"/>
              </a:rPr>
              <a:t>: при нажатии на иконку под данным полем всплывает окно «Классификатор услуг/функций». В данном окне  нажать на «Услуги (функции), предоставляемые (исполняемые) органами исполнительной власти субъекта РФ». После этого выбрать соответствующую сферу для услуги. В каждой сфере есть перечень услуг.</a:t>
            </a:r>
          </a:p>
          <a:p>
            <a:pPr>
              <a:lnSpc>
                <a:spcPct val="100000"/>
              </a:lnSpc>
              <a:tabLst>
                <a:tab pos="0" algn="l"/>
              </a:tabLst>
            </a:pPr>
            <a:r>
              <a:rPr lang="ru-RU" sz="1100" b="0" strike="noStrike" spc="-1" dirty="0">
                <a:latin typeface="Arial"/>
              </a:rPr>
              <a:t>Если нет точного совпадения, то можно отметить </a:t>
            </a:r>
            <a:r>
              <a:rPr lang="ru-RU" sz="1100" b="1" strike="noStrike" spc="-1" dirty="0">
                <a:latin typeface="Arial"/>
              </a:rPr>
              <a:t>галочкой слева </a:t>
            </a:r>
            <a:r>
              <a:rPr lang="ru-RU" sz="1100" b="0" strike="noStrike" spc="-1" dirty="0">
                <a:latin typeface="Arial"/>
              </a:rPr>
              <a:t>саму сферу. Например, сфера «Водные отношения». Для этого необходимо курсор поставить слева от сферы и нажать кнопку мышки. Выберется сфера «Водные отношения».</a:t>
            </a:r>
          </a:p>
          <a:p>
            <a:pPr>
              <a:lnSpc>
                <a:spcPct val="100000"/>
              </a:lnSpc>
              <a:tabLst>
                <a:tab pos="0" algn="l"/>
              </a:tabLst>
            </a:pPr>
            <a:endParaRPr lang="ru-RU" sz="1100" b="0" strike="noStrike" spc="-1" dirty="0">
              <a:latin typeface="Arial"/>
            </a:endParaRPr>
          </a:p>
        </p:txBody>
      </p:sp>
      <p:sp>
        <p:nvSpPr>
          <p:cNvPr id="163"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72859FA7-05D4-4F8C-8CE6-EFEBA91D15E1}" type="slidenum">
              <a:rPr lang="ru-RU" sz="1200" b="0" strike="noStrike" spc="-1">
                <a:solidFill>
                  <a:srgbClr val="000000"/>
                </a:solidFill>
                <a:latin typeface="Calibri"/>
              </a:rPr>
              <a:t>5</a:t>
            </a:fld>
            <a:endParaRPr lang="ru-RU" sz="1200" b="0" strike="noStrike" spc="-1">
              <a:latin typeface="Times New Roman"/>
            </a:endParaRPr>
          </a:p>
        </p:txBody>
      </p:sp>
    </p:spTree>
    <p:extLst>
      <p:ext uri="{BB962C8B-B14F-4D97-AF65-F5344CB8AC3E}">
        <p14:creationId xmlns:p14="http://schemas.microsoft.com/office/powerpoint/2010/main" val="3556873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noRot="1" noChangeAspect="1"/>
          </p:cNvSpPr>
          <p:nvPr>
            <p:ph type="sldImg"/>
          </p:nvPr>
        </p:nvSpPr>
        <p:spPr>
          <a:xfrm>
            <a:off x="2925720" y="851040"/>
            <a:ext cx="4074840" cy="2292120"/>
          </a:xfrm>
          <a:prstGeom prst="rect">
            <a:avLst/>
          </a:prstGeom>
        </p:spPr>
      </p:sp>
      <p:sp>
        <p:nvSpPr>
          <p:cNvPr id="165" name="PlaceHolder 2"/>
          <p:cNvSpPr>
            <a:spLocks noGrp="1"/>
          </p:cNvSpPr>
          <p:nvPr>
            <p:ph type="body"/>
          </p:nvPr>
        </p:nvSpPr>
        <p:spPr>
          <a:xfrm>
            <a:off x="992160" y="3271680"/>
            <a:ext cx="7941960" cy="2674440"/>
          </a:xfrm>
          <a:prstGeom prst="rect">
            <a:avLst/>
          </a:prstGeom>
        </p:spPr>
        <p:txBody>
          <a:bodyPr>
            <a:noAutofit/>
          </a:bodyPr>
          <a:lstStyle/>
          <a:p>
            <a:pPr>
              <a:lnSpc>
                <a:spcPct val="100000"/>
              </a:lnSpc>
              <a:tabLst>
                <a:tab pos="0" algn="l"/>
              </a:tabLst>
            </a:pPr>
            <a:r>
              <a:rPr lang="ru-RU" sz="1100" b="1" strike="noStrike" spc="-1">
                <a:latin typeface="Arial"/>
              </a:rPr>
              <a:t>Для ОМСУ.</a:t>
            </a:r>
            <a:endParaRPr lang="ru-RU" sz="1100" b="0" strike="noStrike" spc="-1">
              <a:latin typeface="Arial"/>
            </a:endParaRPr>
          </a:p>
          <a:p>
            <a:pPr>
              <a:lnSpc>
                <a:spcPct val="100000"/>
              </a:lnSpc>
              <a:tabLst>
                <a:tab pos="0" algn="l"/>
              </a:tabLst>
            </a:pPr>
            <a:r>
              <a:rPr lang="ru-RU" sz="1100" b="1" strike="noStrike" spc="-1">
                <a:latin typeface="Arial"/>
              </a:rPr>
              <a:t>Раздел «Дополнительные сведения». </a:t>
            </a:r>
            <a:endParaRPr lang="ru-RU" sz="1100" b="0" strike="noStrike" spc="-1">
              <a:latin typeface="Arial"/>
            </a:endParaRPr>
          </a:p>
          <a:p>
            <a:pPr>
              <a:lnSpc>
                <a:spcPct val="100000"/>
              </a:lnSpc>
              <a:tabLst>
                <a:tab pos="0" algn="l"/>
              </a:tabLst>
            </a:pPr>
            <a:r>
              <a:rPr lang="ru-RU" sz="1100" b="1" strike="noStrike" spc="-1">
                <a:latin typeface="Arial"/>
              </a:rPr>
              <a:t>Поле «Классификатор услуг/функций».</a:t>
            </a:r>
            <a:endParaRPr lang="ru-RU" sz="1100" b="0" strike="noStrike" spc="-1">
              <a:latin typeface="Arial"/>
            </a:endParaRPr>
          </a:p>
          <a:p>
            <a:pPr>
              <a:lnSpc>
                <a:spcPct val="100000"/>
              </a:lnSpc>
              <a:tabLst>
                <a:tab pos="0" algn="l"/>
              </a:tabLst>
            </a:pPr>
            <a:r>
              <a:rPr lang="ru-RU" sz="1100" b="0" strike="noStrike" spc="-1">
                <a:latin typeface="Arial"/>
              </a:rPr>
              <a:t>Для </a:t>
            </a:r>
            <a:r>
              <a:rPr lang="ru-RU" sz="1100" b="1" strike="noStrike" spc="-1">
                <a:latin typeface="Arial"/>
              </a:rPr>
              <a:t>ОМСУ</a:t>
            </a:r>
            <a:r>
              <a:rPr lang="ru-RU" sz="1100" b="0" strike="noStrike" spc="-1">
                <a:latin typeface="Arial"/>
              </a:rPr>
              <a:t>: при нажатии на иконку под данным полем всплывает окно «Классификатор услуг/функций». В данном окне  нажать на «Услуги (функции), предоставляемые (исполняемые) муниципальными органами исполнительной власти». После этого выбрать соответствующую сферу для услуги. В каждой сфере есть перечень услуг.</a:t>
            </a:r>
          </a:p>
          <a:p>
            <a:pPr>
              <a:lnSpc>
                <a:spcPct val="100000"/>
              </a:lnSpc>
              <a:tabLst>
                <a:tab pos="0" algn="l"/>
              </a:tabLst>
            </a:pPr>
            <a:r>
              <a:rPr lang="ru-RU" sz="1100" b="0" strike="noStrike" spc="-1">
                <a:latin typeface="Arial"/>
              </a:rPr>
              <a:t>Если нет точного совпадения, то можно отметить </a:t>
            </a:r>
            <a:r>
              <a:rPr lang="ru-RU" sz="1100" b="1" strike="noStrike" spc="-1">
                <a:latin typeface="Arial"/>
              </a:rPr>
              <a:t>галочкой слева </a:t>
            </a:r>
            <a:r>
              <a:rPr lang="ru-RU" sz="1100" b="0" strike="noStrike" spc="-1">
                <a:latin typeface="Arial"/>
              </a:rPr>
              <a:t>саму сферу. Например, сфера «Торговля». Для этого необходимо курсор поставить слева от сферы и нажать кнопку мышки. Выберется сфера «Торговля».</a:t>
            </a:r>
          </a:p>
        </p:txBody>
      </p:sp>
      <p:sp>
        <p:nvSpPr>
          <p:cNvPr id="166"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B235E428-3D18-4A16-97F6-07BA653E2BA2}" type="slidenum">
              <a:rPr lang="ru-RU" sz="1200" b="0" strike="noStrike" spc="-1">
                <a:solidFill>
                  <a:srgbClr val="000000"/>
                </a:solidFill>
                <a:latin typeface="Calibri"/>
              </a:rPr>
              <a:t>6</a:t>
            </a:fld>
            <a:endParaRPr lang="ru-RU" sz="1200" b="0" strike="noStrike" spc="-1">
              <a:latin typeface="Times New Roman"/>
            </a:endParaRPr>
          </a:p>
        </p:txBody>
      </p:sp>
    </p:spTree>
    <p:extLst>
      <p:ext uri="{BB962C8B-B14F-4D97-AF65-F5344CB8AC3E}">
        <p14:creationId xmlns:p14="http://schemas.microsoft.com/office/powerpoint/2010/main" val="3559884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laceHolder 1"/>
          <p:cNvSpPr>
            <a:spLocks noGrp="1" noRot="1" noChangeAspect="1"/>
          </p:cNvSpPr>
          <p:nvPr>
            <p:ph type="sldImg"/>
          </p:nvPr>
        </p:nvSpPr>
        <p:spPr>
          <a:xfrm>
            <a:off x="2925720" y="851040"/>
            <a:ext cx="4074840" cy="2292120"/>
          </a:xfrm>
          <a:prstGeom prst="rect">
            <a:avLst/>
          </a:prstGeom>
        </p:spPr>
      </p:sp>
      <p:sp>
        <p:nvSpPr>
          <p:cNvPr id="168" name="PlaceHolder 2"/>
          <p:cNvSpPr>
            <a:spLocks noGrp="1"/>
          </p:cNvSpPr>
          <p:nvPr>
            <p:ph type="body"/>
          </p:nvPr>
        </p:nvSpPr>
        <p:spPr>
          <a:xfrm>
            <a:off x="992160" y="3271680"/>
            <a:ext cx="7941960" cy="2674440"/>
          </a:xfrm>
          <a:prstGeom prst="rect">
            <a:avLst/>
          </a:prstGeom>
        </p:spPr>
        <p:txBody>
          <a:bodyPr>
            <a:noAutofit/>
          </a:bodyPr>
          <a:lstStyle/>
          <a:p>
            <a:pPr>
              <a:lnSpc>
                <a:spcPct val="100000"/>
              </a:lnSpc>
              <a:tabLst>
                <a:tab pos="0" algn="l"/>
              </a:tabLst>
            </a:pPr>
            <a:r>
              <a:rPr lang="ru-RU" sz="1100" b="1" strike="noStrike" spc="-1">
                <a:latin typeface="Arial"/>
              </a:rPr>
              <a:t>Раздел «Дополнительные сведения» для ИОГВ и ОМСУ.</a:t>
            </a:r>
            <a:endParaRPr lang="ru-RU" sz="1100" b="0" strike="noStrike" spc="-1">
              <a:latin typeface="Arial"/>
            </a:endParaRPr>
          </a:p>
          <a:p>
            <a:pPr>
              <a:lnSpc>
                <a:spcPct val="100000"/>
              </a:lnSpc>
              <a:tabLst>
                <a:tab pos="0" algn="l"/>
              </a:tabLst>
            </a:pPr>
            <a:r>
              <a:rPr lang="ru-RU" sz="1100" b="1" strike="noStrike" spc="-1">
                <a:latin typeface="Arial"/>
              </a:rPr>
              <a:t>1. Поле «Уровень доступности».</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Если услуга предполагает только предоставление информации и скачивание образцов документов, то необходимо указывать «Упрощенная авторизация». </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Если на ЕПГУ будет возможно подать документы в электронном виде и (или) получить результат, то необходимо указывать «Полная авторизация».</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«Упрощенная авторизация» указывается если услуга переведена в электронный вид до </a:t>
            </a:r>
            <a:r>
              <a:rPr lang="en-US" sz="1100" b="0" strike="noStrike" spc="-1">
                <a:solidFill>
                  <a:srgbClr val="000000"/>
                </a:solidFill>
                <a:latin typeface="+mn-lt"/>
                <a:ea typeface="+mn-ea"/>
              </a:rPr>
              <a:t>I</a:t>
            </a:r>
            <a:r>
              <a:rPr lang="ru-RU" sz="1100" b="0" strike="noStrike" spc="-1">
                <a:solidFill>
                  <a:srgbClr val="000000"/>
                </a:solidFill>
                <a:latin typeface="+mn-lt"/>
                <a:ea typeface="+mn-ea"/>
              </a:rPr>
              <a:t> или </a:t>
            </a:r>
            <a:r>
              <a:rPr lang="en-US" sz="1100" b="0" strike="noStrike" spc="-1">
                <a:solidFill>
                  <a:srgbClr val="000000"/>
                </a:solidFill>
                <a:latin typeface="+mn-lt"/>
                <a:ea typeface="+mn-ea"/>
              </a:rPr>
              <a:t>II</a:t>
            </a:r>
            <a:r>
              <a:rPr lang="ru-RU" sz="1100" b="0" strike="noStrike" spc="-1">
                <a:solidFill>
                  <a:srgbClr val="000000"/>
                </a:solidFill>
                <a:latin typeface="+mn-lt"/>
                <a:ea typeface="+mn-ea"/>
              </a:rPr>
              <a:t> этапа.</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«Полная авторизация» указывается если услуга переведена в электронный вид до </a:t>
            </a:r>
            <a:r>
              <a:rPr lang="en-US" sz="1100" b="0" strike="noStrike" spc="-1">
                <a:solidFill>
                  <a:srgbClr val="000000"/>
                </a:solidFill>
                <a:latin typeface="+mn-lt"/>
                <a:ea typeface="+mn-ea"/>
              </a:rPr>
              <a:t>III</a:t>
            </a:r>
            <a:r>
              <a:rPr lang="ru-RU" sz="1100" b="0" strike="noStrike" spc="-1">
                <a:solidFill>
                  <a:srgbClr val="000000"/>
                </a:solidFill>
                <a:latin typeface="+mn-lt"/>
                <a:ea typeface="+mn-ea"/>
              </a:rPr>
              <a:t>, </a:t>
            </a:r>
            <a:r>
              <a:rPr lang="en-US" sz="1100" b="0" strike="noStrike" spc="-1">
                <a:solidFill>
                  <a:srgbClr val="000000"/>
                </a:solidFill>
                <a:latin typeface="+mn-lt"/>
                <a:ea typeface="+mn-ea"/>
              </a:rPr>
              <a:t>IV</a:t>
            </a:r>
            <a:r>
              <a:rPr lang="ru-RU" sz="1100" b="0" strike="noStrike" spc="-1">
                <a:solidFill>
                  <a:srgbClr val="000000"/>
                </a:solidFill>
                <a:latin typeface="+mn-lt"/>
                <a:ea typeface="+mn-ea"/>
              </a:rPr>
              <a:t> или</a:t>
            </a:r>
            <a:r>
              <a:rPr lang="en-US" sz="1100" b="0" strike="noStrike" spc="-1">
                <a:solidFill>
                  <a:srgbClr val="000000"/>
                </a:solidFill>
                <a:latin typeface="+mn-lt"/>
                <a:ea typeface="+mn-ea"/>
              </a:rPr>
              <a:t> V</a:t>
            </a:r>
            <a:r>
              <a:rPr lang="ru-RU" sz="1100" b="0" strike="noStrike" spc="-1">
                <a:solidFill>
                  <a:srgbClr val="000000"/>
                </a:solidFill>
                <a:latin typeface="+mn-lt"/>
                <a:ea typeface="+mn-ea"/>
              </a:rPr>
              <a:t> этапа.</a:t>
            </a:r>
            <a:endParaRPr lang="ru-RU" sz="1100" b="0" strike="noStrike" spc="-1">
              <a:latin typeface="Arial"/>
            </a:endParaRPr>
          </a:p>
          <a:p>
            <a:pPr>
              <a:lnSpc>
                <a:spcPct val="100000"/>
              </a:lnSpc>
              <a:tabLst>
                <a:tab pos="0" algn="l"/>
              </a:tabLst>
            </a:pPr>
            <a:r>
              <a:rPr lang="ru-RU" sz="1100" b="1" strike="noStrike" spc="-1">
                <a:solidFill>
                  <a:srgbClr val="000000"/>
                </a:solidFill>
                <a:latin typeface="+mn-lt"/>
                <a:ea typeface="+mn-ea"/>
              </a:rPr>
              <a:t>2. Поле «Адрес в сети интернет».</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 В случае, если услуга оказывается в электронном виде в сети Интернет, в данном поле следует указать ссылку на получение этой услуги (Например, </a:t>
            </a:r>
            <a:r>
              <a:rPr lang="ru-RU" sz="1100" b="0" u="sng" strike="noStrike" spc="-1">
                <a:solidFill>
                  <a:srgbClr val="000000"/>
                </a:solidFill>
                <a:uFillTx/>
                <a:latin typeface="+mn-lt"/>
                <a:ea typeface="+mn-ea"/>
              </a:rPr>
              <a:t>услуги.екатеринбург.рф/municipal/?sub2=175</a:t>
            </a:r>
            <a:r>
              <a:rPr lang="ru-RU" sz="1100" b="0" i="1" strike="noStrike" spc="-1">
                <a:solidFill>
                  <a:srgbClr val="000000"/>
                </a:solidFill>
                <a:latin typeface="+mn-lt"/>
                <a:ea typeface="+mn-ea"/>
              </a:rPr>
              <a:t>).</a:t>
            </a:r>
            <a:r>
              <a:rPr lang="ru-RU" sz="1100" b="0" strike="noStrike" spc="-1">
                <a:solidFill>
                  <a:srgbClr val="000000"/>
                </a:solidFill>
                <a:latin typeface="+mn-lt"/>
                <a:ea typeface="+mn-ea"/>
              </a:rPr>
              <a:t> </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Ссылка </a:t>
            </a:r>
            <a:r>
              <a:rPr lang="ru-RU" sz="1100" b="1" strike="noStrike" spc="-1">
                <a:solidFill>
                  <a:srgbClr val="000000"/>
                </a:solidFill>
                <a:latin typeface="+mn-lt"/>
                <a:ea typeface="+mn-ea"/>
              </a:rPr>
              <a:t>не должна </a:t>
            </a:r>
            <a:r>
              <a:rPr lang="ru-RU" sz="1100" b="0" strike="noStrike" spc="-1">
                <a:solidFill>
                  <a:srgbClr val="000000"/>
                </a:solidFill>
                <a:latin typeface="+mn-lt"/>
                <a:ea typeface="+mn-ea"/>
              </a:rPr>
              <a:t>указывать на ЕПГУ (</a:t>
            </a:r>
            <a:r>
              <a:rPr lang="ru-RU" sz="1100" b="0" u="sng" strike="noStrike" spc="-1">
                <a:solidFill>
                  <a:srgbClr val="000000"/>
                </a:solidFill>
                <a:uFillTx/>
                <a:latin typeface="+mn-lt"/>
                <a:ea typeface="+mn-ea"/>
                <a:hlinkClick r:id="rId3"/>
              </a:rPr>
              <a:t>www.gosuslugi.ru</a:t>
            </a:r>
            <a:r>
              <a:rPr lang="ru-RU" sz="1100" b="0" strike="noStrike" spc="-1">
                <a:solidFill>
                  <a:srgbClr val="000000"/>
                </a:solidFill>
                <a:latin typeface="+mn-lt"/>
                <a:ea typeface="+mn-ea"/>
              </a:rPr>
              <a:t>) и на старый региональный портал государственных и муниципальных услуг Свердловской области(www.66.gosuslugi.ru) (не актуален с 2018 года).</a:t>
            </a:r>
            <a:endParaRPr lang="ru-RU" sz="1100" b="0" strike="noStrike" spc="-1">
              <a:latin typeface="Arial"/>
            </a:endParaRPr>
          </a:p>
          <a:p>
            <a:pPr>
              <a:lnSpc>
                <a:spcPct val="100000"/>
              </a:lnSpc>
              <a:tabLst>
                <a:tab pos="0" algn="l"/>
              </a:tabLst>
            </a:pPr>
            <a:r>
              <a:rPr lang="ru-RU" sz="1100" b="1" strike="noStrike" spc="-1">
                <a:solidFill>
                  <a:srgbClr val="000000"/>
                </a:solidFill>
                <a:latin typeface="+mn-lt"/>
                <a:ea typeface="+mn-ea"/>
              </a:rPr>
              <a:t>3. Поля «Текущий этап оказания услуги в электронной форме» и «Целевой этап оказания услуги в электронной форме».</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Этапы должны быть указаны в соответствии с распоряжением Правительства Российской Федерации от 17.12.2009 № 1993-р «Об утверждении сводного перечня первоочередных государственных и муниципальных услуг, предоставляемых в электронном виде».</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Для определения целевого этапа необходимо руководствоваться административным регламентом. Если в административном регламенте прописано, что при условии технической возможности возможно подать документы через ЕПГУ, то указать целевой этап – «</a:t>
            </a:r>
            <a:r>
              <a:rPr lang="en-US" sz="1100" b="0" strike="noStrike" spc="-1">
                <a:solidFill>
                  <a:srgbClr val="000000"/>
                </a:solidFill>
                <a:latin typeface="+mn-lt"/>
                <a:ea typeface="+mn-ea"/>
              </a:rPr>
              <a:t>III</a:t>
            </a:r>
            <a:r>
              <a:rPr lang="ru-RU" sz="1100" b="0" strike="noStrike" spc="-1">
                <a:solidFill>
                  <a:srgbClr val="000000"/>
                </a:solidFill>
                <a:latin typeface="+mn-lt"/>
                <a:ea typeface="+mn-ea"/>
              </a:rPr>
              <a:t> этап». Если прописано, что при условии технической возможности можно получить результат услуги через ЕПГУ, то указать целевой этап – «</a:t>
            </a:r>
            <a:r>
              <a:rPr lang="en-US" sz="1100" b="0" strike="noStrike" spc="-1">
                <a:solidFill>
                  <a:srgbClr val="000000"/>
                </a:solidFill>
                <a:latin typeface="+mn-lt"/>
                <a:ea typeface="+mn-ea"/>
              </a:rPr>
              <a:t>V</a:t>
            </a:r>
            <a:r>
              <a:rPr lang="ru-RU" sz="1100" b="0" strike="noStrike" spc="-1">
                <a:solidFill>
                  <a:srgbClr val="000000"/>
                </a:solidFill>
                <a:latin typeface="+mn-lt"/>
                <a:ea typeface="+mn-ea"/>
              </a:rPr>
              <a:t> этап».</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ИОГВ при определении целевого этапа дополнительно должны руководствоваться графой 6 перечня государственных услуг, оказываемых ИОГВ, подлежащих переводу в электронный вид, утвержденный Протоколом комиссии по качеству предоставления услуг и исполнения функций в Свердловской области № 12 от 27.04.2017 (с внесенными изменениями Протоколом № 131 от 17.07.2017).</a:t>
            </a:r>
            <a:endParaRPr lang="ru-RU" sz="1100" b="0" strike="noStrike" spc="-1">
              <a:latin typeface="Arial"/>
            </a:endParaRPr>
          </a:p>
        </p:txBody>
      </p:sp>
      <p:sp>
        <p:nvSpPr>
          <p:cNvPr id="169"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5DA8326B-3539-4D4C-AA6C-50F39FCF1E13}" type="slidenum">
              <a:rPr lang="ru-RU" sz="1200" b="0" strike="noStrike" spc="-1">
                <a:solidFill>
                  <a:srgbClr val="000000"/>
                </a:solidFill>
                <a:latin typeface="+mn-lt"/>
                <a:ea typeface="+mn-ea"/>
              </a:rPr>
              <a:t>7</a:t>
            </a:fld>
            <a:endParaRPr lang="ru-RU" sz="1200" b="0" strike="noStrike" spc="-1">
              <a:latin typeface="Times New Roman"/>
            </a:endParaRPr>
          </a:p>
        </p:txBody>
      </p:sp>
    </p:spTree>
    <p:extLst>
      <p:ext uri="{BB962C8B-B14F-4D97-AF65-F5344CB8AC3E}">
        <p14:creationId xmlns:p14="http://schemas.microsoft.com/office/powerpoint/2010/main" val="4014554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noRot="1" noChangeAspect="1"/>
          </p:cNvSpPr>
          <p:nvPr>
            <p:ph type="sldImg"/>
          </p:nvPr>
        </p:nvSpPr>
        <p:spPr>
          <a:xfrm>
            <a:off x="2925720" y="851040"/>
            <a:ext cx="4074840" cy="2292120"/>
          </a:xfrm>
          <a:prstGeom prst="rect">
            <a:avLst/>
          </a:prstGeom>
        </p:spPr>
      </p:sp>
      <p:sp>
        <p:nvSpPr>
          <p:cNvPr id="171" name="PlaceHolder 2"/>
          <p:cNvSpPr>
            <a:spLocks noGrp="1"/>
          </p:cNvSpPr>
          <p:nvPr>
            <p:ph type="body"/>
          </p:nvPr>
        </p:nvSpPr>
        <p:spPr>
          <a:xfrm>
            <a:off x="992160" y="3271680"/>
            <a:ext cx="7941960" cy="2674440"/>
          </a:xfrm>
          <a:prstGeom prst="rect">
            <a:avLst/>
          </a:prstGeom>
        </p:spPr>
        <p:txBody>
          <a:bodyPr>
            <a:noAutofit/>
          </a:bodyPr>
          <a:lstStyle/>
          <a:p>
            <a:pPr>
              <a:lnSpc>
                <a:spcPct val="100000"/>
              </a:lnSpc>
              <a:tabLst>
                <a:tab pos="0" algn="l"/>
              </a:tabLst>
            </a:pPr>
            <a:r>
              <a:rPr lang="ru-RU" sz="1100" b="1" strike="noStrike" spc="-1">
                <a:latin typeface="Arial"/>
              </a:rPr>
              <a:t>Раздел «Дополнительные сведения» для ИОГВ и ОМСУ.</a:t>
            </a:r>
            <a:endParaRPr lang="ru-RU" sz="1100" b="0" strike="noStrike" spc="-1">
              <a:latin typeface="Arial"/>
            </a:endParaRPr>
          </a:p>
          <a:p>
            <a:pPr>
              <a:lnSpc>
                <a:spcPct val="100000"/>
              </a:lnSpc>
              <a:tabLst>
                <a:tab pos="0" algn="l"/>
              </a:tabLst>
            </a:pPr>
            <a:r>
              <a:rPr lang="ru-RU" sz="1100" b="1" strike="noStrike" spc="-1">
                <a:latin typeface="Arial"/>
              </a:rPr>
              <a:t>1. Поле «Показатели доступности и качества».</a:t>
            </a:r>
            <a:endParaRPr lang="ru-RU" sz="1100" b="0" strike="noStrike" spc="-1">
              <a:latin typeface="Arial"/>
            </a:endParaRPr>
          </a:p>
          <a:p>
            <a:pPr>
              <a:lnSpc>
                <a:spcPct val="100000"/>
              </a:lnSpc>
              <a:tabLst>
                <a:tab pos="0" algn="l"/>
              </a:tabLst>
            </a:pPr>
            <a:r>
              <a:rPr lang="ru-RU" sz="1100" b="0" strike="noStrike" spc="-1">
                <a:latin typeface="Arial"/>
              </a:rPr>
              <a:t>Сведения о количестве взаимодействий заявителя с должностными лицами при предоставлении данной услуги, а также о продолжительности одного взаимодействия заявителя с должностным лицом</a:t>
            </a:r>
          </a:p>
          <a:p>
            <a:pPr>
              <a:lnSpc>
                <a:spcPct val="100000"/>
              </a:lnSpc>
              <a:tabLst>
                <a:tab pos="0" algn="l"/>
              </a:tabLst>
            </a:pPr>
            <a:r>
              <a:rPr lang="ru-RU" sz="1100" b="0" strike="noStrike" spc="-1">
                <a:solidFill>
                  <a:srgbClr val="000000"/>
                </a:solidFill>
                <a:latin typeface="+mn-lt"/>
                <a:ea typeface="+mn-ea"/>
              </a:rPr>
              <a:t>вводится через текстовый редактор. Указать информацию можно цифрами или текстом. Заполнить следует так, как написано в административном регламенте.</a:t>
            </a:r>
            <a:r>
              <a:t/>
            </a:r>
            <a:br/>
            <a:r>
              <a:rPr lang="ru-RU" sz="1100" b="0" strike="noStrike" spc="-1">
                <a:solidFill>
                  <a:srgbClr val="000000"/>
                </a:solidFill>
                <a:latin typeface="+mn-lt"/>
                <a:ea typeface="+mn-ea"/>
              </a:rPr>
              <a:t>Пример: не более 2 взаимодействий продолжительностью 20 минут.</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Если услуга предоставляется через МФЦ, то необходимо отметить галочкой </a:t>
            </a:r>
            <a:r>
              <a:rPr lang="ru-RU" sz="1100" b="1" strike="noStrike" spc="-1">
                <a:solidFill>
                  <a:srgbClr val="000000"/>
                </a:solidFill>
                <a:latin typeface="+mn-lt"/>
                <a:ea typeface="+mn-ea"/>
              </a:rPr>
              <a:t>«Возможность получения услуги в МФЦ».</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Если на ЕПГУ возможно получать информацию о ходе предоставления услуги, то необходимо отметить галочкой </a:t>
            </a:r>
            <a:r>
              <a:rPr lang="ru-RU" sz="1100" b="1" strike="noStrike" spc="-1">
                <a:solidFill>
                  <a:srgbClr val="000000"/>
                </a:solidFill>
                <a:latin typeface="+mn-lt"/>
                <a:ea typeface="+mn-ea"/>
              </a:rPr>
              <a:t>«Возможность получения информации о ходе предоставления услуги»</a:t>
            </a:r>
            <a:r>
              <a:rPr lang="ru-RU" sz="1100" b="0" strike="noStrike" spc="-1">
                <a:solidFill>
                  <a:srgbClr val="000000"/>
                </a:solidFill>
                <a:latin typeface="+mn-lt"/>
                <a:ea typeface="+mn-ea"/>
              </a:rPr>
              <a:t>. Т.е. если услуга переведена до </a:t>
            </a:r>
            <a:r>
              <a:rPr lang="en-US" sz="1100" b="0" strike="noStrike" spc="-1">
                <a:solidFill>
                  <a:srgbClr val="000000"/>
                </a:solidFill>
                <a:latin typeface="+mn-lt"/>
                <a:ea typeface="+mn-ea"/>
              </a:rPr>
              <a:t>IV</a:t>
            </a:r>
            <a:r>
              <a:rPr lang="ru-RU" sz="1100" b="0" strike="noStrike" spc="-1">
                <a:solidFill>
                  <a:srgbClr val="000000"/>
                </a:solidFill>
                <a:latin typeface="+mn-lt"/>
                <a:ea typeface="+mn-ea"/>
              </a:rPr>
              <a:t> этапа и это указано в </a:t>
            </a:r>
            <a:r>
              <a:rPr lang="ru-RU" sz="1100" b="1" strike="noStrike" spc="-1">
                <a:solidFill>
                  <a:srgbClr val="000000"/>
                </a:solidFill>
                <a:latin typeface="+mn-lt"/>
                <a:ea typeface="+mn-ea"/>
              </a:rPr>
              <a:t>поле «Текущий этап оказания услуги в электронной форме» </a:t>
            </a:r>
            <a:r>
              <a:rPr lang="ru-RU" sz="1100" b="0" strike="noStrike" spc="-1">
                <a:solidFill>
                  <a:srgbClr val="000000"/>
                </a:solidFill>
                <a:latin typeface="+mn-lt"/>
                <a:ea typeface="+mn-ea"/>
              </a:rPr>
              <a:t>, то необходимо также отметить галочкой.</a:t>
            </a:r>
            <a:endParaRPr lang="ru-RU" sz="1100" b="0" strike="noStrike" spc="-1">
              <a:latin typeface="Arial"/>
            </a:endParaRPr>
          </a:p>
          <a:p>
            <a:pPr>
              <a:lnSpc>
                <a:spcPct val="100000"/>
              </a:lnSpc>
              <a:tabLst>
                <a:tab pos="0" algn="l"/>
              </a:tabLst>
            </a:pPr>
            <a:r>
              <a:rPr lang="ru-RU" sz="1100" b="1" strike="noStrike" spc="-1">
                <a:solidFill>
                  <a:srgbClr val="000000"/>
                </a:solidFill>
                <a:latin typeface="+mn-lt"/>
                <a:ea typeface="+mn-ea"/>
              </a:rPr>
              <a:t>2. Поле «Иные показатели доступности и качества».</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Указываются сведения об иных показатели доступности и качества, приведенных в административном регламенте, регулирующем предоставление услуги.</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Дополнительно, в данном поле можно разместить информацию об иных показатели доступности и качества. Например, в центрах предоставления услуг и т.д.</a:t>
            </a:r>
            <a:endParaRPr lang="ru-RU" sz="1100" b="0" strike="noStrike" spc="-1">
              <a:latin typeface="Arial"/>
            </a:endParaRPr>
          </a:p>
          <a:p>
            <a:pPr>
              <a:lnSpc>
                <a:spcPct val="100000"/>
              </a:lnSpc>
              <a:tabLst>
                <a:tab pos="0" algn="l"/>
              </a:tabLst>
            </a:pPr>
            <a:r>
              <a:rPr lang="ru-RU" sz="1100" b="1" strike="noStrike" spc="-1">
                <a:solidFill>
                  <a:srgbClr val="000000"/>
                </a:solidFill>
                <a:latin typeface="+mn-lt"/>
                <a:ea typeface="+mn-ea"/>
              </a:rPr>
              <a:t>3. Поле «Брошюра для заявителя».</a:t>
            </a:r>
            <a:endParaRPr lang="ru-RU" sz="1100" b="0" strike="noStrike" spc="-1">
              <a:latin typeface="Arial"/>
            </a:endParaRPr>
          </a:p>
          <a:p>
            <a:pPr>
              <a:lnSpc>
                <a:spcPct val="100000"/>
              </a:lnSpc>
              <a:tabLst>
                <a:tab pos="0" algn="l"/>
              </a:tabLst>
            </a:pPr>
            <a:r>
              <a:rPr lang="ru-RU" sz="1100" b="0" strike="noStrike" spc="-1">
                <a:solidFill>
                  <a:srgbClr val="000000"/>
                </a:solidFill>
                <a:latin typeface="+mn-lt"/>
                <a:ea typeface="+mn-ea"/>
              </a:rPr>
              <a:t>Файл, представляющий из себя информационную брошюру для заявителя о порядке и особенностях предоставления данной услуги. Отлично от адм. регламента. Если есть, то можно добавить.</a:t>
            </a:r>
            <a:endParaRPr lang="ru-RU" sz="1100" b="0" strike="noStrike" spc="-1">
              <a:latin typeface="Arial"/>
            </a:endParaRPr>
          </a:p>
        </p:txBody>
      </p:sp>
      <p:sp>
        <p:nvSpPr>
          <p:cNvPr id="172"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E7DA28A4-5A35-4C39-AD59-28EECB62D6BA}" type="slidenum">
              <a:rPr lang="ru-RU" sz="1200" b="0" strike="noStrike" spc="-1">
                <a:solidFill>
                  <a:srgbClr val="000000"/>
                </a:solidFill>
                <a:latin typeface="+mn-lt"/>
                <a:ea typeface="+mn-ea"/>
              </a:rPr>
              <a:t>8</a:t>
            </a:fld>
            <a:endParaRPr lang="ru-RU" sz="1200" b="0" strike="noStrike" spc="-1">
              <a:latin typeface="Times New Roman"/>
            </a:endParaRPr>
          </a:p>
        </p:txBody>
      </p:sp>
    </p:spTree>
    <p:extLst>
      <p:ext uri="{BB962C8B-B14F-4D97-AF65-F5344CB8AC3E}">
        <p14:creationId xmlns:p14="http://schemas.microsoft.com/office/powerpoint/2010/main" val="2191374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PlaceHolder 1"/>
          <p:cNvSpPr>
            <a:spLocks noGrp="1" noRot="1" noChangeAspect="1"/>
          </p:cNvSpPr>
          <p:nvPr>
            <p:ph type="sldImg"/>
          </p:nvPr>
        </p:nvSpPr>
        <p:spPr>
          <a:xfrm>
            <a:off x="2925720" y="851040"/>
            <a:ext cx="4074840" cy="2292120"/>
          </a:xfrm>
          <a:prstGeom prst="rect">
            <a:avLst/>
          </a:prstGeom>
        </p:spPr>
      </p:sp>
      <p:sp>
        <p:nvSpPr>
          <p:cNvPr id="174" name="PlaceHolder 2"/>
          <p:cNvSpPr>
            <a:spLocks noGrp="1"/>
          </p:cNvSpPr>
          <p:nvPr>
            <p:ph type="body"/>
          </p:nvPr>
        </p:nvSpPr>
        <p:spPr>
          <a:xfrm>
            <a:off x="992160" y="3271680"/>
            <a:ext cx="7941960" cy="2674440"/>
          </a:xfrm>
          <a:prstGeom prst="rect">
            <a:avLst/>
          </a:prstGeom>
        </p:spPr>
        <p:txBody>
          <a:bodyPr>
            <a:noAutofit/>
          </a:bodyPr>
          <a:lstStyle/>
          <a:p>
            <a:pPr marL="216000" indent="-216000">
              <a:lnSpc>
                <a:spcPct val="100000"/>
              </a:lnSpc>
            </a:pPr>
            <a:r>
              <a:rPr lang="ru-RU" sz="2000" b="1" strike="noStrike" spc="-1">
                <a:latin typeface="Arial"/>
              </a:rPr>
              <a:t>Раздел «Порядок информирования».</a:t>
            </a:r>
            <a:endParaRPr lang="ru-RU" sz="2000" b="0" strike="noStrike" spc="-1">
              <a:latin typeface="Arial"/>
            </a:endParaRPr>
          </a:p>
          <a:p>
            <a:pPr marL="216000" indent="-216000">
              <a:lnSpc>
                <a:spcPct val="100000"/>
              </a:lnSpc>
            </a:pPr>
            <a:r>
              <a:rPr lang="ru-RU" sz="2000" b="0" strike="noStrike" spc="-1">
                <a:latin typeface="Arial"/>
              </a:rPr>
              <a:t>Все поля заполняются в соответствии с реквизитами ИОГВ или ОМСУ. Из текста адм. регламента исключена </a:t>
            </a:r>
            <a:r>
              <a:rPr lang="ru-RU" sz="2000" b="1" strike="noStrike" spc="-1">
                <a:latin typeface="Arial"/>
              </a:rPr>
              <a:t>информация справочного характера</a:t>
            </a:r>
            <a:r>
              <a:rPr lang="ru-RU" sz="2000" b="0" strike="noStrike" spc="-1">
                <a:latin typeface="Arial"/>
              </a:rPr>
              <a:t>. Указанную информацию в обязательном порядке необходимо размещать в сведениях об услуге.</a:t>
            </a:r>
          </a:p>
          <a:p>
            <a:pPr marL="216000" indent="-216000">
              <a:lnSpc>
                <a:spcPct val="100000"/>
              </a:lnSpc>
            </a:pPr>
            <a:r>
              <a:rPr lang="ru-RU" sz="2000" b="1" strike="noStrike" spc="-1">
                <a:latin typeface="Arial"/>
              </a:rPr>
              <a:t>1. Поле «Заполнить вручную».</a:t>
            </a:r>
            <a:endParaRPr lang="ru-RU" sz="2000" b="0" strike="noStrike" spc="-1">
              <a:latin typeface="Arial"/>
            </a:endParaRPr>
          </a:p>
          <a:p>
            <a:pPr marL="216000" indent="-216000">
              <a:lnSpc>
                <a:spcPct val="100000"/>
              </a:lnSpc>
            </a:pPr>
            <a:r>
              <a:rPr lang="ru-RU" sz="2000" b="0" strike="noStrike" spc="-1">
                <a:latin typeface="Arial"/>
              </a:rPr>
              <a:t>Если поля не заполнились автоматически, то возможно заполнить вручную каждое поле. Для этого необходимо отметить галочкой поле «заполнить вручную».</a:t>
            </a:r>
          </a:p>
          <a:p>
            <a:pPr marL="216000" indent="-216000">
              <a:lnSpc>
                <a:spcPct val="100000"/>
              </a:lnSpc>
            </a:pPr>
            <a:r>
              <a:rPr lang="ru-RU" sz="2000" b="1" strike="noStrike" spc="-1">
                <a:latin typeface="Arial"/>
              </a:rPr>
              <a:t>2. Поле «Дополнительная информация».</a:t>
            </a:r>
            <a:endParaRPr lang="ru-RU" sz="2000" b="0" strike="noStrike" spc="-1">
              <a:latin typeface="Arial"/>
            </a:endParaRPr>
          </a:p>
          <a:p>
            <a:pPr marL="216000" indent="-216000">
              <a:lnSpc>
                <a:spcPct val="100000"/>
              </a:lnSpc>
            </a:pPr>
            <a:r>
              <a:rPr lang="ru-RU" sz="2000" b="0" strike="noStrike" spc="-1">
                <a:latin typeface="Arial"/>
              </a:rPr>
              <a:t>Можно дополнить любую справочную информацию. Например, график работы.</a:t>
            </a:r>
          </a:p>
          <a:p>
            <a:pPr marL="216000" indent="-216000">
              <a:lnSpc>
                <a:spcPct val="100000"/>
              </a:lnSpc>
            </a:pPr>
            <a:r>
              <a:rPr lang="ru-RU" sz="2000" b="1" strike="noStrike" spc="-1">
                <a:latin typeface="Arial"/>
              </a:rPr>
              <a:t>3. Поле «Выбрать офисы консультирования».</a:t>
            </a:r>
            <a:endParaRPr lang="ru-RU" sz="2000" b="0" strike="noStrike" spc="-1">
              <a:latin typeface="Arial"/>
            </a:endParaRPr>
          </a:p>
          <a:p>
            <a:pPr marL="216000" indent="-216000">
              <a:lnSpc>
                <a:spcPct val="100000"/>
              </a:lnSpc>
            </a:pPr>
            <a:r>
              <a:rPr lang="ru-RU" sz="2000" b="0" strike="noStrike" spc="-1">
                <a:latin typeface="Arial"/>
              </a:rPr>
              <a:t>Возможно добавления подведомственных организаций и учреждений, если они занесены в РГУ и являются подведомственными ИОГВ или ОМСУ. Можно выбрать несколько организаций и учреждений.</a:t>
            </a:r>
          </a:p>
          <a:p>
            <a:pPr marL="216000" indent="-216000">
              <a:lnSpc>
                <a:spcPct val="100000"/>
              </a:lnSpc>
            </a:pPr>
            <a:r>
              <a:rPr lang="ru-RU" sz="2000" b="1" strike="noStrike" spc="-1">
                <a:latin typeface="Arial"/>
              </a:rPr>
              <a:t>4. Поле «Способы информирования заявителей».</a:t>
            </a:r>
            <a:endParaRPr lang="ru-RU" sz="2000" b="0" strike="noStrike" spc="-1">
              <a:latin typeface="Arial"/>
            </a:endParaRPr>
          </a:p>
          <a:p>
            <a:pPr marL="216000" indent="-216000">
              <a:lnSpc>
                <a:spcPct val="100000"/>
              </a:lnSpc>
            </a:pPr>
            <a:r>
              <a:rPr lang="ru-RU" sz="2000" b="0" strike="noStrike" spc="-1">
                <a:latin typeface="Arial"/>
              </a:rPr>
              <a:t>Необходимо отметить все способы информирования заявителей. Дополнительно к каждому способу можно добавить какой-нибудь комментарий.</a:t>
            </a:r>
          </a:p>
          <a:p>
            <a:pPr marL="216000" indent="-216000">
              <a:lnSpc>
                <a:spcPct val="100000"/>
              </a:lnSpc>
            </a:pPr>
            <a:r>
              <a:rPr lang="ru-RU" sz="2000" b="0" strike="noStrike" spc="-1">
                <a:latin typeface="Arial"/>
              </a:rPr>
              <a:t>Если есть еще способы отличные от данных, то его можно описать в </a:t>
            </a:r>
            <a:r>
              <a:rPr lang="ru-RU" sz="2000" b="1" strike="noStrike" spc="-1">
                <a:latin typeface="Arial"/>
              </a:rPr>
              <a:t>поле «Дополнительные сведения, относящиеся к порядку информирования»</a:t>
            </a:r>
            <a:r>
              <a:rPr lang="ru-RU" sz="2000" b="0" strike="noStrike" spc="-1">
                <a:latin typeface="Arial"/>
              </a:rPr>
              <a:t>.</a:t>
            </a:r>
          </a:p>
        </p:txBody>
      </p:sp>
      <p:sp>
        <p:nvSpPr>
          <p:cNvPr id="175" name="TextShape 3"/>
          <p:cNvSpPr txBox="1"/>
          <p:nvPr/>
        </p:nvSpPr>
        <p:spPr>
          <a:xfrm>
            <a:off x="5621400" y="6458040"/>
            <a:ext cx="4303440" cy="339480"/>
          </a:xfrm>
          <a:prstGeom prst="rect">
            <a:avLst/>
          </a:prstGeom>
          <a:noFill/>
          <a:ln>
            <a:noFill/>
          </a:ln>
        </p:spPr>
        <p:txBody>
          <a:bodyPr anchor="b">
            <a:noAutofit/>
          </a:bodyPr>
          <a:lstStyle/>
          <a:p>
            <a:pPr algn="r">
              <a:lnSpc>
                <a:spcPct val="100000"/>
              </a:lnSpc>
            </a:pPr>
            <a:fld id="{0E58E8C0-F739-4169-826A-D886B8DED3A5}" type="slidenum">
              <a:rPr lang="ru-RU" sz="1200" b="0" strike="noStrike" spc="-1">
                <a:solidFill>
                  <a:srgbClr val="000000"/>
                </a:solidFill>
                <a:latin typeface="+mn-lt"/>
                <a:ea typeface="+mn-ea"/>
              </a:rPr>
              <a:t>9</a:t>
            </a:fld>
            <a:endParaRPr lang="ru-RU" sz="1200" b="0" strike="noStrike" spc="-1">
              <a:latin typeface="Times New Roman"/>
            </a:endParaRPr>
          </a:p>
        </p:txBody>
      </p:sp>
    </p:spTree>
    <p:extLst>
      <p:ext uri="{BB962C8B-B14F-4D97-AF65-F5344CB8AC3E}">
        <p14:creationId xmlns:p14="http://schemas.microsoft.com/office/powerpoint/2010/main" val="255180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4400" b="0" strike="noStrike" spc="-1">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4400" b="0" strike="noStrike" spc="-1">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4400" b="0" strike="noStrike" spc="-1">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4400" b="0" strike="noStrike" spc="-1">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4400" b="0" strike="noStrike" spc="-1">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4400" b="0" strike="noStrike" spc="-1">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44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4400" b="0" strike="noStrike" spc="-1">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4400" b="0" strike="noStrike" spc="-1">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4400" b="0" strike="noStrike" spc="-1">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4400" b="0" strike="noStrike" spc="-1">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4400" b="0" strike="noStrike" spc="-1">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4400" b="0" strike="noStrike" spc="-1">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4400" b="0" strike="noStrike" spc="-1">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4400" b="0" strike="noStrike" spc="-1">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4400" b="0" strike="noStrike" spc="-1">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44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4400" b="0" strike="noStrike" spc="-1">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4400" b="0" strike="noStrike" spc="-1">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4400" b="0" strike="noStrike" spc="-1">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ru-RU" sz="6000" b="0" strike="noStrike" spc="-1">
                <a:solidFill>
                  <a:srgbClr val="000000"/>
                </a:solidFill>
                <a:latin typeface="Calibri Light"/>
              </a:rPr>
              <a:t>Образец заголовка</a:t>
            </a:r>
            <a:endParaRPr lang="ru-RU" sz="60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FE71BB3E-2F57-4578-9555-53BC2C14CC51}" type="datetime1">
              <a:rPr lang="ru-RU" sz="1200" b="0" strike="noStrike" spc="-1">
                <a:solidFill>
                  <a:srgbClr val="8B8B8B"/>
                </a:solidFill>
                <a:latin typeface="Calibri"/>
              </a:rPr>
              <a:t>16.12.2022</a:t>
            </a:fld>
            <a:endParaRPr lang="ru-RU" sz="1200" b="0" strike="noStrike" spc="-1">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lstStyle/>
          <a:p>
            <a:endParaRPr lang="ru-RU" sz="2400" b="0" strike="noStrike" spc="-1">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B910A1BE-36B3-4126-AD87-DA8565BB750B}" type="slidenum">
              <a:rPr lang="ru-RU" sz="1200" b="0" strike="noStrike" spc="-1">
                <a:solidFill>
                  <a:srgbClr val="8B8B8B"/>
                </a:solidFill>
                <a:latin typeface="Calibri"/>
              </a:rPr>
              <a:t>‹#›</a:t>
            </a:fld>
            <a:endParaRPr lang="ru-RU"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2800" b="0" strike="noStrike" spc="-1">
                <a:solidFill>
                  <a:srgbClr val="000000"/>
                </a:solidFill>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2000" b="0" strike="noStrike" spc="-1">
                <a:solidFill>
                  <a:srgbClr val="000000"/>
                </a:solidFill>
                <a:latin typeface="Calibri"/>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Calibri"/>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Calibri"/>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Calibri"/>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ru-RU" sz="4400" b="0" strike="noStrike" spc="-1">
                <a:solidFill>
                  <a:srgbClr val="000000"/>
                </a:solidFill>
                <a:latin typeface="Calibri Light"/>
              </a:rPr>
              <a:t>Образец заголовка</a:t>
            </a:r>
            <a:endParaRPr lang="ru-RU" sz="4400" b="0" strike="noStrike" spc="-1">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ru-RU" sz="2800" b="0" strike="noStrike" spc="-1">
                <a:solidFill>
                  <a:srgbClr val="000000"/>
                </a:solidFill>
                <a:latin typeface="Calibri"/>
              </a:rPr>
              <a:t>Образец текста</a:t>
            </a:r>
          </a:p>
          <a:p>
            <a:pPr marL="685800" lvl="1" indent="-228240">
              <a:lnSpc>
                <a:spcPct val="90000"/>
              </a:lnSpc>
              <a:spcBef>
                <a:spcPts val="499"/>
              </a:spcBef>
              <a:buClr>
                <a:srgbClr val="000000"/>
              </a:buClr>
              <a:buFont typeface="Arial"/>
              <a:buChar char="•"/>
            </a:pPr>
            <a:r>
              <a:rPr lang="ru-RU" sz="2400" b="0" strike="noStrike" spc="-1">
                <a:solidFill>
                  <a:srgbClr val="000000"/>
                </a:solidFill>
                <a:latin typeface="Calibri"/>
              </a:rPr>
              <a:t>Второй уровень</a:t>
            </a:r>
          </a:p>
          <a:p>
            <a:pPr marL="1143000" lvl="2" indent="-228240">
              <a:lnSpc>
                <a:spcPct val="90000"/>
              </a:lnSpc>
              <a:spcBef>
                <a:spcPts val="499"/>
              </a:spcBef>
              <a:buClr>
                <a:srgbClr val="000000"/>
              </a:buClr>
              <a:buFont typeface="Arial"/>
              <a:buChar char="•"/>
            </a:pPr>
            <a:r>
              <a:rPr lang="ru-RU" sz="2000" b="0" strike="noStrike" spc="-1">
                <a:solidFill>
                  <a:srgbClr val="000000"/>
                </a:solidFill>
                <a:latin typeface="Calibri"/>
              </a:rPr>
              <a:t>Третий уровень</a:t>
            </a:r>
          </a:p>
          <a:p>
            <a:pPr marL="1600200" lvl="3" indent="-228240">
              <a:lnSpc>
                <a:spcPct val="90000"/>
              </a:lnSpc>
              <a:spcBef>
                <a:spcPts val="499"/>
              </a:spcBef>
              <a:buClr>
                <a:srgbClr val="000000"/>
              </a:buClr>
              <a:buFont typeface="Arial"/>
              <a:buChar char="•"/>
            </a:pPr>
            <a:r>
              <a:rPr lang="ru-RU" sz="1800" b="0" strike="noStrike" spc="-1">
                <a:solidFill>
                  <a:srgbClr val="000000"/>
                </a:solidFill>
                <a:latin typeface="Calibri"/>
              </a:rPr>
              <a:t>Четвертый уровень</a:t>
            </a:r>
          </a:p>
          <a:p>
            <a:pPr marL="2057400" lvl="4" indent="-228240">
              <a:lnSpc>
                <a:spcPct val="90000"/>
              </a:lnSpc>
              <a:spcBef>
                <a:spcPts val="499"/>
              </a:spcBef>
              <a:buClr>
                <a:srgbClr val="000000"/>
              </a:buClr>
              <a:buFont typeface="Arial"/>
              <a:buChar char="•"/>
            </a:pPr>
            <a:r>
              <a:rPr lang="ru-RU" sz="1800" b="0" strike="noStrike" spc="-1">
                <a:solidFill>
                  <a:srgbClr val="000000"/>
                </a:solidFill>
                <a:latin typeface="Calibri"/>
              </a:rPr>
              <a:t>Пятый уровень</a:t>
            </a:r>
          </a:p>
        </p:txBody>
      </p:sp>
      <p:sp>
        <p:nvSpPr>
          <p:cNvPr id="43"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4A6B4971-DE5B-485F-9CDF-DD83FDD43514}" type="datetime1">
              <a:rPr lang="ru-RU" sz="1200" b="0" strike="noStrike" spc="-1">
                <a:solidFill>
                  <a:srgbClr val="8B8B8B"/>
                </a:solidFill>
                <a:latin typeface="Calibri"/>
              </a:rPr>
              <a:t>16.12.2022</a:t>
            </a:fld>
            <a:endParaRPr lang="ru-RU" sz="1200" b="0" strike="noStrike" spc="-1">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lstStyle/>
          <a:p>
            <a:endParaRPr lang="ru-RU" sz="2400" b="0" strike="noStrike" spc="-1">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E1B46FC8-3C46-4ADA-8309-BFF41B0F9D19}" type="slidenum">
              <a:rPr lang="ru-RU" sz="1200" b="0" strike="noStrike" spc="-1">
                <a:solidFill>
                  <a:srgbClr val="8B8B8B"/>
                </a:solidFill>
                <a:latin typeface="Calibri"/>
              </a:rPr>
              <a:t>‹#›</a:t>
            </a:fld>
            <a:endParaRPr lang="ru-RU"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mailto:r.zhdankin@egov66.ru"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123840" y="914400"/>
            <a:ext cx="11952000" cy="3409560"/>
          </a:xfrm>
          <a:prstGeom prst="rect">
            <a:avLst/>
          </a:prstGeom>
          <a:noFill/>
          <a:ln>
            <a:noFill/>
          </a:ln>
        </p:spPr>
        <p:txBody>
          <a:bodyPr anchor="b">
            <a:noAutofit/>
          </a:bodyPr>
          <a:lstStyle/>
          <a:p>
            <a:pPr algn="ctr">
              <a:lnSpc>
                <a:spcPct val="90000"/>
              </a:lnSpc>
            </a:pPr>
            <a:r>
              <a:rPr lang="ru-RU" sz="4400" b="1" strike="noStrike" spc="-1">
                <a:solidFill>
                  <a:srgbClr val="203864"/>
                </a:solidFill>
                <a:latin typeface="Times New Roman"/>
              </a:rPr>
              <a:t>Методические рекомендации по заполнению обязательных полей электронных форм регионального реестра версии 4.1 сведениями об услугах и согласованию с ИОГВ в соответствующей сфере деятельности (по состоянию 16.12.2022)</a:t>
            </a:r>
            <a:endParaRPr lang="ru-RU" sz="44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0" y="0"/>
            <a:ext cx="12191760" cy="62136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ru-RU" sz="2800" b="1" strike="noStrike" spc="-1">
                <a:solidFill>
                  <a:srgbClr val="000000"/>
                </a:solidFill>
                <a:latin typeface="Times New Roman"/>
              </a:rPr>
              <a:t>Заполнение раздела «Досудебное обжалование» Регионального реестра</a:t>
            </a:r>
            <a:endParaRPr lang="ru-RU" sz="2800" b="0" strike="noStrike" spc="-1">
              <a:latin typeface="Arial"/>
            </a:endParaRPr>
          </a:p>
        </p:txBody>
      </p:sp>
      <p:pic>
        <p:nvPicPr>
          <p:cNvPr id="120" name="Рисунок 4"/>
          <p:cNvPicPr/>
          <p:nvPr/>
        </p:nvPicPr>
        <p:blipFill>
          <a:blip r:embed="rId3"/>
          <a:stretch/>
        </p:blipFill>
        <p:spPr>
          <a:xfrm>
            <a:off x="109800" y="621720"/>
            <a:ext cx="11959920" cy="6144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0" y="0"/>
            <a:ext cx="12191760" cy="62136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ru-RU" sz="2800" b="1" strike="noStrike" spc="-1">
                <a:solidFill>
                  <a:srgbClr val="000000"/>
                </a:solidFill>
                <a:latin typeface="Times New Roman"/>
              </a:rPr>
              <a:t>Заполнение раздела «Участники и межведомственность» </a:t>
            </a:r>
            <a:endParaRPr lang="ru-RU" sz="2800" b="0" strike="noStrike" spc="-1">
              <a:latin typeface="Arial"/>
            </a:endParaRPr>
          </a:p>
          <a:p>
            <a:pPr algn="ctr">
              <a:lnSpc>
                <a:spcPct val="90000"/>
              </a:lnSpc>
            </a:pPr>
            <a:r>
              <a:rPr lang="ru-RU" sz="2800" b="1" strike="noStrike" spc="-1">
                <a:solidFill>
                  <a:srgbClr val="000000"/>
                </a:solidFill>
                <a:latin typeface="Times New Roman"/>
              </a:rPr>
              <a:t>Регионального реестра</a:t>
            </a:r>
            <a:endParaRPr lang="ru-RU" sz="2800" b="0" strike="noStrike" spc="-1">
              <a:latin typeface="Arial"/>
            </a:endParaRPr>
          </a:p>
        </p:txBody>
      </p:sp>
      <p:pic>
        <p:nvPicPr>
          <p:cNvPr id="122" name="Рисунок 4"/>
          <p:cNvPicPr/>
          <p:nvPr/>
        </p:nvPicPr>
        <p:blipFill>
          <a:blip r:embed="rId3"/>
          <a:stretch/>
        </p:blipFill>
        <p:spPr>
          <a:xfrm>
            <a:off x="109800" y="621720"/>
            <a:ext cx="11947680" cy="6132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0" y="0"/>
            <a:ext cx="12191760" cy="62136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ru-RU" sz="2800" b="1" strike="noStrike" spc="-1">
                <a:solidFill>
                  <a:srgbClr val="000000"/>
                </a:solidFill>
                <a:latin typeface="Times New Roman"/>
              </a:rPr>
              <a:t>Заполнение раздела «НПА» Регионального реестра</a:t>
            </a:r>
            <a:endParaRPr lang="ru-RU" sz="2800" b="0" strike="noStrike" spc="-1">
              <a:latin typeface="Arial"/>
            </a:endParaRPr>
          </a:p>
        </p:txBody>
      </p:sp>
      <p:pic>
        <p:nvPicPr>
          <p:cNvPr id="124" name="Рисунок 4"/>
          <p:cNvPicPr/>
          <p:nvPr/>
        </p:nvPicPr>
        <p:blipFill>
          <a:blip r:embed="rId3"/>
          <a:stretch/>
        </p:blipFill>
        <p:spPr>
          <a:xfrm>
            <a:off x="97560" y="626760"/>
            <a:ext cx="11959920" cy="6230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0" y="0"/>
            <a:ext cx="12191760" cy="62136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ru-RU" sz="2800" b="1" strike="noStrike" spc="-1">
                <a:solidFill>
                  <a:srgbClr val="000000"/>
                </a:solidFill>
                <a:latin typeface="Times New Roman"/>
              </a:rPr>
              <a:t>Заполнение раздела «Перечень документов» Регионального реестра</a:t>
            </a:r>
            <a:endParaRPr lang="ru-RU" sz="2800" b="0" strike="noStrike" spc="-1">
              <a:latin typeface="Arial"/>
            </a:endParaRPr>
          </a:p>
        </p:txBody>
      </p:sp>
      <p:pic>
        <p:nvPicPr>
          <p:cNvPr id="126" name="Рисунок 1"/>
          <p:cNvPicPr/>
          <p:nvPr/>
        </p:nvPicPr>
        <p:blipFill>
          <a:blip r:embed="rId3"/>
          <a:stretch/>
        </p:blipFill>
        <p:spPr>
          <a:xfrm>
            <a:off x="109800" y="621720"/>
            <a:ext cx="11996640" cy="6144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0" y="0"/>
            <a:ext cx="12191760" cy="62136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ru-RU" sz="2800" b="1" strike="noStrike" spc="-1">
                <a:solidFill>
                  <a:srgbClr val="000000"/>
                </a:solidFill>
                <a:latin typeface="Times New Roman"/>
              </a:rPr>
              <a:t>Заполнение раздела «Перечень документов» Регионального реестра</a:t>
            </a:r>
            <a:endParaRPr lang="ru-RU" sz="2800" b="0" strike="noStrike" spc="-1">
              <a:latin typeface="Arial"/>
            </a:endParaRPr>
          </a:p>
        </p:txBody>
      </p:sp>
      <p:pic>
        <p:nvPicPr>
          <p:cNvPr id="128" name="Рисунок 4"/>
          <p:cNvPicPr/>
          <p:nvPr/>
        </p:nvPicPr>
        <p:blipFill>
          <a:blip r:embed="rId3"/>
          <a:stretch/>
        </p:blipFill>
        <p:spPr>
          <a:xfrm>
            <a:off x="85320" y="621720"/>
            <a:ext cx="12021120" cy="6151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0" y="0"/>
            <a:ext cx="12191760" cy="79380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ru-RU" sz="2800" b="1" strike="noStrike" spc="-1">
                <a:solidFill>
                  <a:srgbClr val="000000"/>
                </a:solidFill>
                <a:latin typeface="Times New Roman"/>
              </a:rPr>
              <a:t>Заполнение раздела «Критерии принятия решений» Регионального реестра</a:t>
            </a:r>
            <a:endParaRPr lang="ru-RU" sz="2800" b="0" strike="noStrike" spc="-1">
              <a:latin typeface="Arial"/>
            </a:endParaRPr>
          </a:p>
        </p:txBody>
      </p:sp>
      <p:pic>
        <p:nvPicPr>
          <p:cNvPr id="130" name="Рисунок 4"/>
          <p:cNvPicPr/>
          <p:nvPr/>
        </p:nvPicPr>
        <p:blipFill>
          <a:blip r:embed="rId3"/>
          <a:stretch/>
        </p:blipFill>
        <p:spPr>
          <a:xfrm>
            <a:off x="84240" y="794160"/>
            <a:ext cx="11995200" cy="5955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0" y="0"/>
            <a:ext cx="12191760" cy="79380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ru-RU" sz="2800" b="1" strike="noStrike" spc="-1">
                <a:solidFill>
                  <a:srgbClr val="000000"/>
                </a:solidFill>
                <a:latin typeface="Times New Roman"/>
              </a:rPr>
              <a:t>Заполнение раздела «Административные процедуры» Регионального реестра</a:t>
            </a:r>
            <a:endParaRPr lang="ru-RU" sz="2800" b="0" strike="noStrike" spc="-1">
              <a:latin typeface="Arial"/>
            </a:endParaRPr>
          </a:p>
        </p:txBody>
      </p:sp>
      <p:pic>
        <p:nvPicPr>
          <p:cNvPr id="132" name="Рисунок 4"/>
          <p:cNvPicPr/>
          <p:nvPr/>
        </p:nvPicPr>
        <p:blipFill>
          <a:blip r:embed="rId3"/>
          <a:stretch/>
        </p:blipFill>
        <p:spPr>
          <a:xfrm>
            <a:off x="96120" y="794160"/>
            <a:ext cx="11982960" cy="5967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0" y="0"/>
            <a:ext cx="12191760" cy="79380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ru-RU" sz="2800" b="1" strike="noStrike" spc="-1">
                <a:solidFill>
                  <a:srgbClr val="000000"/>
                </a:solidFill>
                <a:latin typeface="Times New Roman"/>
              </a:rPr>
              <a:t>Заполнение раздела «Варианты предоставления» Регионального реестра</a:t>
            </a:r>
            <a:endParaRPr lang="ru-RU" sz="2800" b="0" strike="noStrike" spc="-1">
              <a:latin typeface="Arial"/>
            </a:endParaRPr>
          </a:p>
        </p:txBody>
      </p:sp>
      <p:pic>
        <p:nvPicPr>
          <p:cNvPr id="134" name="Рисунок 4"/>
          <p:cNvPicPr/>
          <p:nvPr/>
        </p:nvPicPr>
        <p:blipFill>
          <a:blip r:embed="rId3"/>
          <a:stretch/>
        </p:blipFill>
        <p:spPr>
          <a:xfrm>
            <a:off x="96120" y="794160"/>
            <a:ext cx="11995200" cy="5907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0" y="0"/>
            <a:ext cx="12191760" cy="79380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ru-RU" sz="2800" b="1" strike="noStrike" spc="-1">
                <a:solidFill>
                  <a:srgbClr val="000000"/>
                </a:solidFill>
                <a:latin typeface="Times New Roman"/>
              </a:rPr>
              <a:t>Заполнение раздела «Форма контроля» Регионального реестра</a:t>
            </a:r>
            <a:endParaRPr lang="ru-RU" sz="2800" b="0" strike="noStrike" spc="-1">
              <a:latin typeface="Arial"/>
            </a:endParaRPr>
          </a:p>
        </p:txBody>
      </p:sp>
      <p:pic>
        <p:nvPicPr>
          <p:cNvPr id="136" name="Рисунок 4"/>
          <p:cNvPicPr/>
          <p:nvPr/>
        </p:nvPicPr>
        <p:blipFill>
          <a:blip r:embed="rId3"/>
          <a:stretch/>
        </p:blipFill>
        <p:spPr>
          <a:xfrm>
            <a:off x="138240" y="794160"/>
            <a:ext cx="11972880" cy="5919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Рисунок 3"/>
          <p:cNvPicPr/>
          <p:nvPr/>
        </p:nvPicPr>
        <p:blipFill>
          <a:blip r:embed="rId3"/>
          <a:stretch/>
        </p:blipFill>
        <p:spPr>
          <a:xfrm>
            <a:off x="156240" y="794160"/>
            <a:ext cx="11862720" cy="5907240"/>
          </a:xfrm>
          <a:prstGeom prst="rect">
            <a:avLst/>
          </a:prstGeom>
          <a:ln>
            <a:noFill/>
          </a:ln>
        </p:spPr>
      </p:pic>
      <p:sp>
        <p:nvSpPr>
          <p:cNvPr id="138" name="CustomShape 1"/>
          <p:cNvSpPr/>
          <p:nvPr/>
        </p:nvSpPr>
        <p:spPr>
          <a:xfrm>
            <a:off x="0" y="0"/>
            <a:ext cx="12191760" cy="79380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ru-RU" sz="2800" b="1" strike="noStrike" spc="-1">
                <a:solidFill>
                  <a:srgbClr val="000000"/>
                </a:solidFill>
                <a:latin typeface="Times New Roman"/>
              </a:rPr>
              <a:t>Заполнение раздела «Места предоставления услуги» Регионального реестра</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838080" y="365040"/>
            <a:ext cx="10515240" cy="1325160"/>
          </a:xfrm>
          <a:prstGeom prst="rect">
            <a:avLst/>
          </a:prstGeom>
          <a:noFill/>
          <a:ln>
            <a:noFill/>
          </a:ln>
        </p:spPr>
        <p:txBody>
          <a:bodyPr anchor="ctr">
            <a:noAutofit/>
          </a:bodyPr>
          <a:lstStyle/>
          <a:p>
            <a:pPr algn="ctr">
              <a:lnSpc>
                <a:spcPct val="90000"/>
              </a:lnSpc>
            </a:pPr>
            <a:r>
              <a:rPr lang="ru-RU" sz="2400" b="1" strike="noStrike" spc="-1">
                <a:solidFill>
                  <a:srgbClr val="002060"/>
                </a:solidFill>
                <a:latin typeface="Times New Roman"/>
              </a:rPr>
              <a:t>Основные требования постановления Правительства Свердловской области от 19.01.2012 № 17-ПП для исполнительных органов государственной власти Свердловской области</a:t>
            </a:r>
            <a:endParaRPr lang="ru-RU" sz="2400" b="0" strike="noStrike" spc="-1">
              <a:solidFill>
                <a:srgbClr val="000000"/>
              </a:solidFill>
              <a:latin typeface="Calibri"/>
            </a:endParaRPr>
          </a:p>
        </p:txBody>
      </p:sp>
      <p:graphicFrame>
        <p:nvGraphicFramePr>
          <p:cNvPr id="90" name="Table 2"/>
          <p:cNvGraphicFramePr/>
          <p:nvPr/>
        </p:nvGraphicFramePr>
        <p:xfrm>
          <a:off x="312840" y="1887480"/>
          <a:ext cx="11574000" cy="4072680"/>
        </p:xfrm>
        <a:graphic>
          <a:graphicData uri="http://schemas.openxmlformats.org/drawingml/2006/table">
            <a:tbl>
              <a:tblPr/>
              <a:tblGrid>
                <a:gridCol w="681480"/>
                <a:gridCol w="10892520"/>
              </a:tblGrid>
              <a:tr h="699120">
                <a:tc>
                  <a:txBody>
                    <a:bodyPr/>
                    <a:lstStyle/>
                    <a:p>
                      <a:pPr algn="ctr">
                        <a:lnSpc>
                          <a:spcPct val="100000"/>
                        </a:lnSpc>
                      </a:pPr>
                      <a:r>
                        <a:rPr lang="ru-RU" sz="2400" b="1" strike="noStrike" spc="-1">
                          <a:solidFill>
                            <a:srgbClr val="002060"/>
                          </a:solidFill>
                          <a:latin typeface="Times New Roman"/>
                        </a:rPr>
                        <a:t>1.</a:t>
                      </a:r>
                      <a:endParaRPr lang="ru-RU" sz="2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BDD7EE"/>
                    </a:solidFill>
                  </a:tcPr>
                </a:tc>
                <a:tc>
                  <a:txBody>
                    <a:bodyPr/>
                    <a:lstStyle/>
                    <a:p>
                      <a:pPr algn="just">
                        <a:lnSpc>
                          <a:spcPct val="100000"/>
                        </a:lnSpc>
                        <a:tabLst>
                          <a:tab pos="0" algn="l"/>
                        </a:tabLst>
                      </a:pPr>
                      <a:r>
                        <a:rPr lang="ru-RU" sz="2000" b="0" strike="noStrike" spc="-1">
                          <a:solidFill>
                            <a:srgbClr val="002060"/>
                          </a:solidFill>
                          <a:latin typeface="Times New Roman"/>
                        </a:rPr>
                        <a:t>Срок размещения сведений об услугах в РГУ в течение</a:t>
                      </a:r>
                      <a:r>
                        <a:rPr lang="ru-RU" sz="2000" b="1" strike="noStrike" spc="-1">
                          <a:solidFill>
                            <a:srgbClr val="002060"/>
                          </a:solidFill>
                          <a:latin typeface="Times New Roman"/>
                        </a:rPr>
                        <a:t> 10 рабочих дней </a:t>
                      </a:r>
                      <a:r>
                        <a:rPr lang="ru-RU" sz="2000" b="0" strike="noStrike" spc="-1">
                          <a:solidFill>
                            <a:srgbClr val="002060"/>
                          </a:solidFill>
                          <a:latin typeface="Times New Roman"/>
                        </a:rPr>
                        <a:t>с даты вступления в силу нормативного правового акта, утверждающего административный регламент</a:t>
                      </a:r>
                      <a:endParaRPr lang="ru-RU" sz="20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BDD7EE"/>
                    </a:solidFill>
                  </a:tcPr>
                </a:tc>
              </a:tr>
              <a:tr h="996840">
                <a:tc>
                  <a:txBody>
                    <a:bodyPr/>
                    <a:lstStyle/>
                    <a:p>
                      <a:pPr algn="ctr">
                        <a:lnSpc>
                          <a:spcPct val="100000"/>
                        </a:lnSpc>
                      </a:pPr>
                      <a:r>
                        <a:rPr lang="ru-RU" sz="2400" b="1" strike="noStrike" spc="-1">
                          <a:solidFill>
                            <a:srgbClr val="002060"/>
                          </a:solidFill>
                          <a:latin typeface="Times New Roman"/>
                        </a:rPr>
                        <a:t>2.</a:t>
                      </a:r>
                      <a:endParaRPr lang="ru-RU" sz="2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c>
                  <a:txBody>
                    <a:bodyPr/>
                    <a:lstStyle/>
                    <a:p>
                      <a:pPr algn="just">
                        <a:lnSpc>
                          <a:spcPct val="100000"/>
                        </a:lnSpc>
                      </a:pPr>
                      <a:r>
                        <a:rPr lang="ru-RU" sz="2000" b="1" strike="noStrike" spc="-1">
                          <a:solidFill>
                            <a:srgbClr val="002060"/>
                          </a:solidFill>
                          <a:latin typeface="Times New Roman"/>
                        </a:rPr>
                        <a:t>Размещение</a:t>
                      </a:r>
                      <a:r>
                        <a:rPr lang="ru-RU" sz="2000" b="0" strike="noStrike" spc="-1">
                          <a:solidFill>
                            <a:srgbClr val="002060"/>
                          </a:solidFill>
                          <a:latin typeface="Times New Roman"/>
                        </a:rPr>
                        <a:t> в РГУ сведений о всех государственных услугах, предоставляемых ИОГВ, </a:t>
                      </a:r>
                      <a:r>
                        <a:rPr lang="ru-RU" sz="2000" b="1" strike="noStrike" spc="-1">
                          <a:solidFill>
                            <a:srgbClr val="002060"/>
                          </a:solidFill>
                          <a:latin typeface="Times New Roman"/>
                        </a:rPr>
                        <a:t>после включения их в перечень государственных услуг </a:t>
                      </a:r>
                      <a:r>
                        <a:rPr lang="ru-RU" sz="2000" b="0" strike="noStrike" spc="-1">
                          <a:solidFill>
                            <a:srgbClr val="002060"/>
                          </a:solidFill>
                          <a:latin typeface="Times New Roman"/>
                        </a:rPr>
                        <a:t>и </a:t>
                      </a:r>
                      <a:r>
                        <a:rPr lang="ru-RU" sz="2000" b="1" strike="noStrike" spc="-1">
                          <a:solidFill>
                            <a:srgbClr val="002060"/>
                          </a:solidFill>
                          <a:latin typeface="Times New Roman"/>
                        </a:rPr>
                        <a:t>утверждения административных регламентов</a:t>
                      </a:r>
                      <a:endParaRPr lang="ru-RU" sz="20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r>
              <a:tr h="1188360">
                <a:tc>
                  <a:txBody>
                    <a:bodyPr/>
                    <a:lstStyle/>
                    <a:p>
                      <a:pPr algn="ctr">
                        <a:lnSpc>
                          <a:spcPct val="100000"/>
                        </a:lnSpc>
                      </a:pPr>
                      <a:r>
                        <a:rPr lang="ru-RU" sz="2400" b="1" strike="noStrike" spc="-1">
                          <a:solidFill>
                            <a:srgbClr val="002060"/>
                          </a:solidFill>
                          <a:latin typeface="Times New Roman"/>
                        </a:rPr>
                        <a:t>3.</a:t>
                      </a:r>
                      <a:endParaRPr lang="ru-RU" sz="2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gn="just">
                        <a:lnSpc>
                          <a:spcPct val="100000"/>
                        </a:lnSpc>
                      </a:pPr>
                      <a:r>
                        <a:rPr lang="ru-RU" sz="2000" b="0" strike="noStrike" spc="-1">
                          <a:solidFill>
                            <a:srgbClr val="002060"/>
                          </a:solidFill>
                          <a:latin typeface="Times New Roman"/>
                        </a:rPr>
                        <a:t>Раздел справочной информации ИОГВ в РГУ </a:t>
                      </a:r>
                      <a:r>
                        <a:rPr lang="ru-RU" sz="2000" b="1" strike="noStrike" spc="-1">
                          <a:solidFill>
                            <a:srgbClr val="002060"/>
                          </a:solidFill>
                          <a:latin typeface="Times New Roman"/>
                        </a:rPr>
                        <a:t>дополнить</a:t>
                      </a:r>
                      <a:r>
                        <a:rPr lang="ru-RU" sz="2000" b="0" strike="noStrike" spc="-1">
                          <a:solidFill>
                            <a:srgbClr val="002060"/>
                          </a:solidFill>
                          <a:latin typeface="Times New Roman"/>
                        </a:rPr>
                        <a:t> информацией </a:t>
                      </a:r>
                      <a:r>
                        <a:rPr lang="ru-RU" sz="2000" b="1" strike="noStrike" spc="-1">
                          <a:solidFill>
                            <a:srgbClr val="002060"/>
                          </a:solidFill>
                          <a:latin typeface="Times New Roman"/>
                        </a:rPr>
                        <a:t>о лицах</a:t>
                      </a:r>
                      <a:r>
                        <a:rPr lang="ru-RU" sz="2000" b="0" strike="noStrike" spc="-1">
                          <a:solidFill>
                            <a:srgbClr val="002060"/>
                          </a:solidFill>
                          <a:latin typeface="Times New Roman"/>
                        </a:rPr>
                        <a:t>, </a:t>
                      </a:r>
                      <a:r>
                        <a:rPr lang="ru-RU" sz="2000" b="1" strike="noStrike" spc="-1">
                          <a:solidFill>
                            <a:srgbClr val="002060"/>
                          </a:solidFill>
                          <a:latin typeface="Times New Roman"/>
                        </a:rPr>
                        <a:t>ответственных за выполнение операций по заполнению электронных форм, </a:t>
                      </a:r>
                      <a:r>
                        <a:rPr lang="ru-RU" sz="2000" b="0" strike="noStrike" spc="-1">
                          <a:solidFill>
                            <a:srgbClr val="002060"/>
                          </a:solidFill>
                          <a:latin typeface="Times New Roman"/>
                        </a:rPr>
                        <a:t>а также</a:t>
                      </a:r>
                      <a:r>
                        <a:rPr lang="ru-RU" sz="2000" b="1" strike="noStrike" spc="-1">
                          <a:solidFill>
                            <a:srgbClr val="002060"/>
                          </a:solidFill>
                          <a:latin typeface="Times New Roman"/>
                        </a:rPr>
                        <a:t> о лицах, ответственных за проверку сведений о муниципальных услугах</a:t>
                      </a:r>
                      <a:endParaRPr lang="ru-RU"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1188360">
                <a:tc>
                  <a:txBody>
                    <a:bodyPr/>
                    <a:lstStyle/>
                    <a:p>
                      <a:pPr algn="ctr">
                        <a:lnSpc>
                          <a:spcPct val="100000"/>
                        </a:lnSpc>
                      </a:pPr>
                      <a:r>
                        <a:rPr lang="ru-RU" sz="2400" b="1" strike="noStrike" spc="-1">
                          <a:solidFill>
                            <a:srgbClr val="002060"/>
                          </a:solidFill>
                          <a:latin typeface="Times New Roman"/>
                        </a:rPr>
                        <a:t>4.</a:t>
                      </a:r>
                      <a:endParaRPr lang="ru-RU" sz="2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gn="just">
                        <a:lnSpc>
                          <a:spcPct val="100000"/>
                        </a:lnSpc>
                      </a:pPr>
                      <a:r>
                        <a:rPr lang="ru-RU" sz="2000" b="1" strike="noStrike" spc="-1">
                          <a:solidFill>
                            <a:srgbClr val="002060"/>
                          </a:solidFill>
                          <a:latin typeface="Times New Roman"/>
                        </a:rPr>
                        <a:t>Исключение сведений о государственных услугах из РГУ осуществляет Министерство экономики и территориального развития СО </a:t>
                      </a:r>
                      <a:r>
                        <a:rPr lang="ru-RU" sz="2000" b="0" strike="noStrike" spc="-1">
                          <a:solidFill>
                            <a:srgbClr val="002060"/>
                          </a:solidFill>
                          <a:latin typeface="Times New Roman"/>
                        </a:rPr>
                        <a:t>на основании представления ИОГВ, только </a:t>
                      </a:r>
                      <a:r>
                        <a:rPr lang="ru-RU" sz="2000" b="1" strike="noStrike" spc="-1">
                          <a:solidFill>
                            <a:srgbClr val="002060"/>
                          </a:solidFill>
                          <a:latin typeface="Times New Roman"/>
                        </a:rPr>
                        <a:t>после исключения</a:t>
                      </a:r>
                      <a:r>
                        <a:rPr lang="ru-RU" sz="2000" b="0" strike="noStrike" spc="-1">
                          <a:solidFill>
                            <a:srgbClr val="002060"/>
                          </a:solidFill>
                          <a:latin typeface="Times New Roman"/>
                        </a:rPr>
                        <a:t> соответствующей </a:t>
                      </a:r>
                      <a:r>
                        <a:rPr lang="ru-RU" sz="2000" b="1" strike="noStrike" spc="-1">
                          <a:solidFill>
                            <a:srgbClr val="002060"/>
                          </a:solidFill>
                          <a:latin typeface="Times New Roman"/>
                        </a:rPr>
                        <a:t>услуги из Перечня государственных услуг</a:t>
                      </a:r>
                      <a:endParaRPr lang="ru-RU"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0" y="0"/>
            <a:ext cx="12191760" cy="79380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ru-RU" sz="2800" b="1" strike="noStrike" spc="-1">
                <a:solidFill>
                  <a:srgbClr val="000000"/>
                </a:solidFill>
                <a:latin typeface="Times New Roman"/>
              </a:rPr>
              <a:t>Заполнение раздела «Административный регламент» Регионального реестра</a:t>
            </a:r>
            <a:endParaRPr lang="ru-RU" sz="2800" b="0" strike="noStrike" spc="-1">
              <a:latin typeface="Arial"/>
            </a:endParaRPr>
          </a:p>
        </p:txBody>
      </p:sp>
      <p:pic>
        <p:nvPicPr>
          <p:cNvPr id="140" name="Рисунок 6"/>
          <p:cNvPicPr/>
          <p:nvPr/>
        </p:nvPicPr>
        <p:blipFill>
          <a:blip r:embed="rId3"/>
          <a:stretch/>
        </p:blipFill>
        <p:spPr>
          <a:xfrm>
            <a:off x="108360" y="794160"/>
            <a:ext cx="11634120" cy="6024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838080" y="1825560"/>
            <a:ext cx="10515240" cy="4350960"/>
          </a:xfrm>
          <a:prstGeom prst="rect">
            <a:avLst/>
          </a:prstGeom>
          <a:noFill/>
          <a:ln>
            <a:noFill/>
          </a:ln>
        </p:spPr>
        <p:txBody>
          <a:bodyPr>
            <a:noAutofit/>
          </a:bodyPr>
          <a:lstStyle/>
          <a:p>
            <a:endParaRPr lang="ru-RU" sz="2800" b="0" strike="noStrike" spc="-1">
              <a:solidFill>
                <a:srgbClr val="000000"/>
              </a:solidFill>
              <a:latin typeface="Calibri"/>
            </a:endParaRPr>
          </a:p>
        </p:txBody>
      </p:sp>
      <p:sp>
        <p:nvSpPr>
          <p:cNvPr id="142" name="CustomShape 2"/>
          <p:cNvSpPr/>
          <p:nvPr/>
        </p:nvSpPr>
        <p:spPr>
          <a:xfrm>
            <a:off x="0" y="0"/>
            <a:ext cx="12191760" cy="79380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ru-RU" sz="2800" b="1" strike="noStrike" spc="-1">
                <a:solidFill>
                  <a:srgbClr val="000000"/>
                </a:solidFill>
                <a:latin typeface="Times New Roman"/>
              </a:rPr>
              <a:t>Согласование муниципальных услуг в Региональном реестре</a:t>
            </a:r>
            <a:endParaRPr lang="ru-RU" sz="2800" b="0" strike="noStrike" spc="-1">
              <a:latin typeface="Arial"/>
            </a:endParaRPr>
          </a:p>
        </p:txBody>
      </p:sp>
      <p:pic>
        <p:nvPicPr>
          <p:cNvPr id="143" name="Рисунок 4"/>
          <p:cNvPicPr/>
          <p:nvPr/>
        </p:nvPicPr>
        <p:blipFill>
          <a:blip r:embed="rId3"/>
          <a:stretch/>
        </p:blipFill>
        <p:spPr>
          <a:xfrm>
            <a:off x="731520" y="794160"/>
            <a:ext cx="10762560" cy="6063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838080" y="1825560"/>
            <a:ext cx="10515240" cy="4350960"/>
          </a:xfrm>
          <a:prstGeom prst="rect">
            <a:avLst/>
          </a:prstGeom>
          <a:noFill/>
          <a:ln>
            <a:noFill/>
          </a:ln>
        </p:spPr>
        <p:txBody>
          <a:bodyPr>
            <a:noAutofit/>
          </a:bodyPr>
          <a:lstStyle/>
          <a:p>
            <a:endParaRPr lang="ru-RU" sz="2800" b="0" strike="noStrike" spc="-1">
              <a:solidFill>
                <a:srgbClr val="000000"/>
              </a:solidFill>
              <a:latin typeface="Calibri"/>
            </a:endParaRPr>
          </a:p>
        </p:txBody>
      </p:sp>
      <p:sp>
        <p:nvSpPr>
          <p:cNvPr id="145" name="CustomShape 2"/>
          <p:cNvSpPr/>
          <p:nvPr/>
        </p:nvSpPr>
        <p:spPr>
          <a:xfrm>
            <a:off x="0" y="0"/>
            <a:ext cx="12191760" cy="79380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ru-RU" sz="2800" b="1" strike="noStrike" spc="-1">
                <a:solidFill>
                  <a:srgbClr val="000000"/>
                </a:solidFill>
                <a:latin typeface="Times New Roman"/>
              </a:rPr>
              <a:t>Согласование муниципальных услуг в Региональном реестре</a:t>
            </a:r>
            <a:endParaRPr lang="ru-RU" sz="2800" b="0" strike="noStrike" spc="-1">
              <a:latin typeface="Arial"/>
            </a:endParaRPr>
          </a:p>
        </p:txBody>
      </p:sp>
      <p:pic>
        <p:nvPicPr>
          <p:cNvPr id="146" name="Рисунок 4"/>
          <p:cNvPicPr/>
          <p:nvPr/>
        </p:nvPicPr>
        <p:blipFill>
          <a:blip r:embed="rId3"/>
          <a:stretch/>
        </p:blipFill>
        <p:spPr>
          <a:xfrm>
            <a:off x="838080" y="794160"/>
            <a:ext cx="10515240" cy="6063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838080" y="1825560"/>
            <a:ext cx="10515240" cy="4350960"/>
          </a:xfrm>
          <a:prstGeom prst="rect">
            <a:avLst/>
          </a:prstGeom>
          <a:noFill/>
          <a:ln>
            <a:noFill/>
          </a:ln>
        </p:spPr>
        <p:txBody>
          <a:bodyPr>
            <a:noAutofit/>
          </a:bodyPr>
          <a:lstStyle/>
          <a:p>
            <a:pPr>
              <a:lnSpc>
                <a:spcPct val="90000"/>
              </a:lnSpc>
              <a:spcBef>
                <a:spcPts val="1001"/>
              </a:spcBef>
              <a:tabLst>
                <a:tab pos="0" algn="l"/>
              </a:tabLst>
            </a:pPr>
            <a:r>
              <a:rPr lang="ru-RU" sz="2000" b="1" strike="noStrike" spc="-1">
                <a:solidFill>
                  <a:srgbClr val="000000"/>
                </a:solidFill>
                <a:latin typeface="Times New Roman"/>
                <a:ea typeface="Times New Roman"/>
              </a:rPr>
              <a:t>Исключение сведений о муниципальных услугах из РГУ осуществляет Министерство экономики и территориального развития СО </a:t>
            </a:r>
            <a:r>
              <a:rPr lang="ru-RU" sz="2000" b="0" strike="noStrike" spc="-1">
                <a:solidFill>
                  <a:srgbClr val="000000"/>
                </a:solidFill>
                <a:latin typeface="Times New Roman"/>
                <a:ea typeface="Times New Roman"/>
              </a:rPr>
              <a:t>на основании представления ОМСУ. </a:t>
            </a:r>
            <a:endParaRPr lang="ru-RU" sz="2000" b="0" strike="noStrike" spc="-1">
              <a:solidFill>
                <a:srgbClr val="000000"/>
              </a:solidFill>
              <a:latin typeface="Calibri"/>
            </a:endParaRPr>
          </a:p>
          <a:p>
            <a:pPr>
              <a:lnSpc>
                <a:spcPct val="90000"/>
              </a:lnSpc>
              <a:spcBef>
                <a:spcPts val="1001"/>
              </a:spcBef>
              <a:tabLst>
                <a:tab pos="0" algn="l"/>
              </a:tabLst>
            </a:pPr>
            <a:r>
              <a:rPr lang="ru-RU" sz="2000" b="0" strike="noStrike" spc="-1">
                <a:solidFill>
                  <a:srgbClr val="000000"/>
                </a:solidFill>
                <a:latin typeface="Times New Roman"/>
                <a:ea typeface="Times New Roman"/>
              </a:rPr>
              <a:t>Если адм.регламент признан утратившим силу, то в РГУ необходимо удалить услугу. </a:t>
            </a:r>
            <a:endParaRPr lang="ru-RU" sz="2000" b="0" strike="noStrike" spc="-1">
              <a:solidFill>
                <a:srgbClr val="000000"/>
              </a:solidFill>
              <a:latin typeface="Calibri"/>
            </a:endParaRPr>
          </a:p>
          <a:p>
            <a:pPr>
              <a:lnSpc>
                <a:spcPct val="90000"/>
              </a:lnSpc>
              <a:spcBef>
                <a:spcPts val="1001"/>
              </a:spcBef>
              <a:tabLst>
                <a:tab pos="0" algn="l"/>
              </a:tabLst>
            </a:pPr>
            <a:r>
              <a:rPr lang="ru-RU" sz="2000" b="0" strike="noStrike" spc="-1">
                <a:solidFill>
                  <a:srgbClr val="000000"/>
                </a:solidFill>
                <a:latin typeface="Times New Roman"/>
                <a:ea typeface="Times New Roman"/>
              </a:rPr>
              <a:t>В нижнем правом углу экрана нажать на кнопку «</a:t>
            </a:r>
            <a:r>
              <a:rPr lang="ru-RU" sz="2000" b="1" strike="noStrike" spc="-1">
                <a:solidFill>
                  <a:srgbClr val="000000"/>
                </a:solidFill>
                <a:latin typeface="Times New Roman"/>
                <a:ea typeface="Times New Roman"/>
              </a:rPr>
              <a:t>Удалить</a:t>
            </a:r>
            <a:r>
              <a:rPr lang="ru-RU" sz="2000" b="0" strike="noStrike" spc="-1">
                <a:solidFill>
                  <a:srgbClr val="000000"/>
                </a:solidFill>
                <a:latin typeface="Times New Roman"/>
                <a:ea typeface="Times New Roman"/>
              </a:rPr>
              <a:t>» </a:t>
            </a:r>
            <a:r>
              <a:rPr lang="ru-RU" sz="2000" b="1" strike="noStrike" spc="-1">
                <a:solidFill>
                  <a:srgbClr val="000000"/>
                </a:solidFill>
                <a:latin typeface="Times New Roman"/>
                <a:ea typeface="Times New Roman"/>
              </a:rPr>
              <a:t>указать причину и дату</a:t>
            </a:r>
            <a:r>
              <a:rPr lang="ru-RU" sz="2000" b="0" strike="noStrike" spc="-1">
                <a:solidFill>
                  <a:srgbClr val="000000"/>
                </a:solidFill>
                <a:latin typeface="Times New Roman"/>
                <a:ea typeface="Times New Roman"/>
              </a:rPr>
              <a:t>, с которой услуга не предоставляется и услуга перейдет в статус «На удалении». </a:t>
            </a:r>
            <a:endParaRPr lang="ru-RU" sz="2000" b="0" strike="noStrike" spc="-1">
              <a:solidFill>
                <a:srgbClr val="000000"/>
              </a:solidFill>
              <a:latin typeface="Calibri"/>
            </a:endParaRPr>
          </a:p>
          <a:p>
            <a:pPr>
              <a:lnSpc>
                <a:spcPct val="90000"/>
              </a:lnSpc>
              <a:spcBef>
                <a:spcPts val="1001"/>
              </a:spcBef>
              <a:tabLst>
                <a:tab pos="0" algn="l"/>
              </a:tabLst>
            </a:pPr>
            <a:r>
              <a:rPr lang="ru-RU" sz="2000" b="0" strike="noStrike" spc="-1">
                <a:solidFill>
                  <a:srgbClr val="000000"/>
                </a:solidFill>
                <a:latin typeface="Times New Roman"/>
                <a:ea typeface="Times New Roman"/>
              </a:rPr>
              <a:t>На адрес электронной почты </a:t>
            </a:r>
            <a:r>
              <a:rPr lang="en-US" sz="2000" b="0" u="sng" strike="noStrike" spc="-1">
                <a:solidFill>
                  <a:srgbClr val="0563C1"/>
                </a:solidFill>
                <a:uFillTx/>
                <a:latin typeface="Times New Roman"/>
                <a:ea typeface="Times New Roman"/>
                <a:hlinkClick r:id="rId2"/>
              </a:rPr>
              <a:t>e.chemiakina@egov66.ru</a:t>
            </a:r>
            <a:r>
              <a:rPr lang="ru-RU" sz="2000" b="0" strike="noStrike" spc="-1">
                <a:solidFill>
                  <a:srgbClr val="000000"/>
                </a:solidFill>
                <a:latin typeface="Times New Roman"/>
                <a:ea typeface="Times New Roman"/>
              </a:rPr>
              <a:t> направить письмо с обоснованием о необходимости удалить данную услугу. </a:t>
            </a:r>
            <a:endParaRPr lang="ru-RU" sz="2000" b="0" strike="noStrike" spc="-1">
              <a:solidFill>
                <a:srgbClr val="000000"/>
              </a:solidFill>
              <a:latin typeface="Calibri"/>
            </a:endParaRPr>
          </a:p>
          <a:p>
            <a:pPr>
              <a:lnSpc>
                <a:spcPct val="90000"/>
              </a:lnSpc>
              <a:spcBef>
                <a:spcPts val="1001"/>
              </a:spcBef>
              <a:tabLst>
                <a:tab pos="0" algn="l"/>
              </a:tabLst>
            </a:pPr>
            <a:r>
              <a:rPr lang="ru-RU" sz="2000" b="0" strike="noStrike" spc="-1">
                <a:solidFill>
                  <a:srgbClr val="000000"/>
                </a:solidFill>
                <a:latin typeface="Times New Roman"/>
                <a:ea typeface="Times New Roman"/>
              </a:rPr>
              <a:t>После проверки обоснований услуга будет удалена и перейдет в статус «Удален». Только после получения данного статуса услуга будет удалена с ЕПГУ и АСУ ИОГВ</a:t>
            </a:r>
            <a:endParaRPr lang="ru-RU" sz="2000" b="0" strike="noStrike" spc="-1">
              <a:solidFill>
                <a:srgbClr val="000000"/>
              </a:solidFill>
              <a:latin typeface="Calibri"/>
            </a:endParaRPr>
          </a:p>
        </p:txBody>
      </p:sp>
      <p:sp>
        <p:nvSpPr>
          <p:cNvPr id="148" name="CustomShape 2"/>
          <p:cNvSpPr/>
          <p:nvPr/>
        </p:nvSpPr>
        <p:spPr>
          <a:xfrm>
            <a:off x="0" y="0"/>
            <a:ext cx="12191760" cy="79380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ru-RU" sz="2800" b="1" strike="noStrike" spc="-1">
                <a:solidFill>
                  <a:srgbClr val="000000"/>
                </a:solidFill>
                <a:latin typeface="Times New Roman"/>
              </a:rPr>
              <a:t>Удаление муниципальных услуг в Региональном реестре</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Shape 1"/>
          <p:cNvSpPr txBox="1"/>
          <p:nvPr/>
        </p:nvSpPr>
        <p:spPr>
          <a:xfrm>
            <a:off x="838080" y="1825560"/>
            <a:ext cx="10515240" cy="4350960"/>
          </a:xfrm>
          <a:prstGeom prst="rect">
            <a:avLst/>
          </a:prstGeom>
          <a:noFill/>
          <a:ln>
            <a:noFill/>
          </a:ln>
        </p:spPr>
        <p:txBody>
          <a:bodyPr>
            <a:noAutofit/>
          </a:bodyPr>
          <a:lstStyle/>
          <a:p>
            <a:endParaRPr lang="ru-RU" sz="2800" b="0" strike="noStrike" spc="-1">
              <a:solidFill>
                <a:srgbClr val="000000"/>
              </a:solidFill>
              <a:latin typeface="Calibri"/>
            </a:endParaRPr>
          </a:p>
        </p:txBody>
      </p:sp>
      <p:sp>
        <p:nvSpPr>
          <p:cNvPr id="92" name="CustomShape 2"/>
          <p:cNvSpPr/>
          <p:nvPr/>
        </p:nvSpPr>
        <p:spPr>
          <a:xfrm>
            <a:off x="946440" y="365040"/>
            <a:ext cx="10515240" cy="1325160"/>
          </a:xfrm>
          <a:prstGeom prst="rect">
            <a:avLst/>
          </a:prstGeom>
          <a:noFill/>
          <a:ln>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pPr>
            <a:r>
              <a:rPr lang="ru-RU" sz="2400" b="1" strike="noStrike" spc="-1">
                <a:solidFill>
                  <a:srgbClr val="002060"/>
                </a:solidFill>
                <a:latin typeface="Times New Roman"/>
              </a:rPr>
              <a:t>Основные требования постановления Правительства Свердловской области от 19.01.2012 № 17-ПП для органов местного самоуправления муниципальных образований, расположенных на территории Свердловской области</a:t>
            </a:r>
            <a:endParaRPr lang="ru-RU" sz="2400" b="0" strike="noStrike" spc="-1">
              <a:latin typeface="Arial"/>
            </a:endParaRPr>
          </a:p>
        </p:txBody>
      </p:sp>
      <p:graphicFrame>
        <p:nvGraphicFramePr>
          <p:cNvPr id="93" name="Table 3"/>
          <p:cNvGraphicFramePr/>
          <p:nvPr/>
        </p:nvGraphicFramePr>
        <p:xfrm>
          <a:off x="372960" y="1825560"/>
          <a:ext cx="11502000" cy="4796280"/>
        </p:xfrm>
        <a:graphic>
          <a:graphicData uri="http://schemas.openxmlformats.org/drawingml/2006/table">
            <a:tbl>
              <a:tblPr/>
              <a:tblGrid>
                <a:gridCol w="677520"/>
                <a:gridCol w="10824480"/>
              </a:tblGrid>
              <a:tr h="702720">
                <a:tc>
                  <a:txBody>
                    <a:bodyPr/>
                    <a:lstStyle/>
                    <a:p>
                      <a:pPr algn="ctr">
                        <a:lnSpc>
                          <a:spcPct val="100000"/>
                        </a:lnSpc>
                      </a:pPr>
                      <a:r>
                        <a:rPr lang="ru-RU" sz="2400" b="1" strike="noStrike" spc="-1">
                          <a:solidFill>
                            <a:srgbClr val="002060"/>
                          </a:solidFill>
                          <a:latin typeface="Times New Roman"/>
                        </a:rPr>
                        <a:t>1.</a:t>
                      </a:r>
                      <a:endParaRPr lang="ru-RU" sz="2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BDD7EE"/>
                    </a:solidFill>
                  </a:tcPr>
                </a:tc>
                <a:tc>
                  <a:txBody>
                    <a:bodyPr/>
                    <a:lstStyle/>
                    <a:p>
                      <a:pPr algn="just">
                        <a:lnSpc>
                          <a:spcPct val="100000"/>
                        </a:lnSpc>
                        <a:tabLst>
                          <a:tab pos="0" algn="l"/>
                        </a:tabLst>
                      </a:pPr>
                      <a:r>
                        <a:rPr lang="ru-RU" sz="2000" b="0" strike="noStrike" spc="-1">
                          <a:solidFill>
                            <a:srgbClr val="203864"/>
                          </a:solidFill>
                          <a:latin typeface="Times New Roman"/>
                        </a:rPr>
                        <a:t>Срок размещения сведений об услугах в РГУ в течение</a:t>
                      </a:r>
                      <a:r>
                        <a:rPr lang="ru-RU" sz="2000" b="1" strike="noStrike" spc="-1">
                          <a:solidFill>
                            <a:srgbClr val="203864"/>
                          </a:solidFill>
                          <a:latin typeface="Times New Roman"/>
                        </a:rPr>
                        <a:t> 10 рабочих дней </a:t>
                      </a:r>
                      <a:r>
                        <a:rPr lang="ru-RU" sz="2000" b="0" strike="noStrike" spc="-1">
                          <a:solidFill>
                            <a:srgbClr val="203864"/>
                          </a:solidFill>
                          <a:latin typeface="Times New Roman"/>
                        </a:rPr>
                        <a:t>с даты вступления в силу нормативного правового акта, утверждающего административный регламент</a:t>
                      </a:r>
                      <a:endParaRPr lang="ru-RU" sz="20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BDD7EE"/>
                    </a:solidFill>
                  </a:tcPr>
                </a:tc>
              </a:tr>
              <a:tr h="763200">
                <a:tc>
                  <a:txBody>
                    <a:bodyPr/>
                    <a:lstStyle/>
                    <a:p>
                      <a:pPr algn="ctr">
                        <a:lnSpc>
                          <a:spcPct val="100000"/>
                        </a:lnSpc>
                      </a:pPr>
                      <a:r>
                        <a:rPr lang="ru-RU" sz="2400" b="1" strike="noStrike" spc="-1">
                          <a:solidFill>
                            <a:srgbClr val="002060"/>
                          </a:solidFill>
                          <a:latin typeface="Times New Roman"/>
                        </a:rPr>
                        <a:t>2.</a:t>
                      </a:r>
                      <a:endParaRPr lang="ru-RU" sz="2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c>
                  <a:txBody>
                    <a:bodyPr/>
                    <a:lstStyle/>
                    <a:p>
                      <a:pPr algn="just">
                        <a:lnSpc>
                          <a:spcPct val="100000"/>
                        </a:lnSpc>
                      </a:pPr>
                      <a:r>
                        <a:rPr lang="ru-RU" sz="2000" b="1" strike="noStrike" spc="-1">
                          <a:solidFill>
                            <a:srgbClr val="203864"/>
                          </a:solidFill>
                          <a:latin typeface="Times New Roman"/>
                        </a:rPr>
                        <a:t>Размещение</a:t>
                      </a:r>
                      <a:r>
                        <a:rPr lang="ru-RU" sz="2000" b="0" strike="noStrike" spc="-1">
                          <a:solidFill>
                            <a:srgbClr val="203864"/>
                          </a:solidFill>
                          <a:latin typeface="Times New Roman"/>
                        </a:rPr>
                        <a:t> в РГУ сведений о всех муниципальных услугах, предоставляемых ОМСУ, </a:t>
                      </a:r>
                      <a:r>
                        <a:rPr lang="ru-RU" sz="2000" b="1" strike="noStrike" spc="-1">
                          <a:solidFill>
                            <a:srgbClr val="203864"/>
                          </a:solidFill>
                          <a:latin typeface="Times New Roman"/>
                        </a:rPr>
                        <a:t>после утверждения административных регламентов</a:t>
                      </a:r>
                      <a:endParaRPr lang="ru-RU" sz="20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r>
              <a:tr h="1008000">
                <a:tc>
                  <a:txBody>
                    <a:bodyPr/>
                    <a:lstStyle/>
                    <a:p>
                      <a:pPr algn="ctr">
                        <a:lnSpc>
                          <a:spcPct val="100000"/>
                        </a:lnSpc>
                      </a:pPr>
                      <a:r>
                        <a:rPr lang="ru-RU" sz="2400" b="1" strike="noStrike" spc="-1">
                          <a:solidFill>
                            <a:srgbClr val="002060"/>
                          </a:solidFill>
                          <a:latin typeface="Times New Roman"/>
                        </a:rPr>
                        <a:t>3.</a:t>
                      </a:r>
                      <a:endParaRPr lang="ru-RU" sz="2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gn="just">
                        <a:lnSpc>
                          <a:spcPct val="100000"/>
                        </a:lnSpc>
                      </a:pPr>
                      <a:r>
                        <a:rPr lang="ru-RU" sz="2000" b="1" strike="noStrike" spc="-1">
                          <a:solidFill>
                            <a:srgbClr val="203864"/>
                          </a:solidFill>
                          <a:latin typeface="Times New Roman"/>
                        </a:rPr>
                        <a:t>Опубликование и удаление </a:t>
                      </a:r>
                      <a:r>
                        <a:rPr lang="ru-RU" sz="2000" b="0" strike="noStrike" spc="-1">
                          <a:solidFill>
                            <a:srgbClr val="203864"/>
                          </a:solidFill>
                          <a:latin typeface="Times New Roman"/>
                        </a:rPr>
                        <a:t>сведений о муниципальных услугах из РГУ осуществляется </a:t>
                      </a:r>
                      <a:r>
                        <a:rPr lang="ru-RU" sz="2000" b="1" strike="noStrike" spc="-1">
                          <a:solidFill>
                            <a:srgbClr val="203864"/>
                          </a:solidFill>
                          <a:latin typeface="Times New Roman"/>
                        </a:rPr>
                        <a:t>без</a:t>
                      </a:r>
                      <a:r>
                        <a:rPr lang="ru-RU" sz="2000" b="0" strike="noStrike" spc="-1">
                          <a:solidFill>
                            <a:srgbClr val="203864"/>
                          </a:solidFill>
                          <a:latin typeface="Times New Roman"/>
                        </a:rPr>
                        <a:t> </a:t>
                      </a:r>
                      <a:r>
                        <a:rPr lang="ru-RU" sz="2000" b="1" strike="noStrike" spc="-1">
                          <a:solidFill>
                            <a:srgbClr val="203864"/>
                          </a:solidFill>
                          <a:latin typeface="Times New Roman"/>
                        </a:rPr>
                        <a:t>электронной цифровой подписи.</a:t>
                      </a:r>
                      <a:r>
                        <a:rPr lang="ru-RU" sz="2000" b="0" strike="noStrike" spc="-1">
                          <a:solidFill>
                            <a:srgbClr val="203864"/>
                          </a:solidFill>
                          <a:latin typeface="Times New Roman"/>
                        </a:rPr>
                        <a:t> После появления всплывающего окна о подписании нажимать кнопку «Нет».</a:t>
                      </a:r>
                      <a:endParaRPr lang="ru-RU"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702720">
                <a:tc>
                  <a:txBody>
                    <a:bodyPr/>
                    <a:lstStyle/>
                    <a:p>
                      <a:pPr algn="ctr">
                        <a:lnSpc>
                          <a:spcPct val="100000"/>
                        </a:lnSpc>
                      </a:pPr>
                      <a:r>
                        <a:rPr lang="ru-RU" sz="2400" b="1" strike="noStrike" spc="-1">
                          <a:solidFill>
                            <a:srgbClr val="002060"/>
                          </a:solidFill>
                          <a:latin typeface="Times New Roman"/>
                        </a:rPr>
                        <a:t>4.</a:t>
                      </a:r>
                      <a:endParaRPr lang="ru-RU" sz="2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gn="just">
                        <a:lnSpc>
                          <a:spcPct val="100000"/>
                        </a:lnSpc>
                      </a:pPr>
                      <a:r>
                        <a:rPr lang="ru-RU" sz="2000" b="1" strike="noStrike" spc="-1">
                          <a:solidFill>
                            <a:srgbClr val="203864"/>
                          </a:solidFill>
                          <a:latin typeface="Times New Roman"/>
                        </a:rPr>
                        <a:t>Руководители и ответственные лица</a:t>
                      </a:r>
                      <a:r>
                        <a:rPr lang="ru-RU" sz="2000" b="0" strike="noStrike" spc="-1">
                          <a:solidFill>
                            <a:srgbClr val="203864"/>
                          </a:solidFill>
                          <a:latin typeface="Times New Roman"/>
                        </a:rPr>
                        <a:t> ОМСУ </a:t>
                      </a:r>
                      <a:r>
                        <a:rPr lang="ru-RU" sz="2000" b="1" strike="noStrike" spc="-1">
                          <a:solidFill>
                            <a:srgbClr val="203864"/>
                          </a:solidFill>
                          <a:latin typeface="Times New Roman"/>
                        </a:rPr>
                        <a:t>несут ответственность за полноту и достоверность </a:t>
                      </a:r>
                      <a:r>
                        <a:rPr lang="ru-RU" sz="2000" b="0" strike="noStrike" spc="-1">
                          <a:solidFill>
                            <a:srgbClr val="203864"/>
                          </a:solidFill>
                          <a:latin typeface="Times New Roman"/>
                        </a:rPr>
                        <a:t>сведений о муниципальных услугах, размещаемых в РГУ</a:t>
                      </a:r>
                      <a:endParaRPr lang="ru-RU"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1619640">
                <a:tc>
                  <a:txBody>
                    <a:bodyPr/>
                    <a:lstStyle/>
                    <a:p>
                      <a:pPr algn="ctr">
                        <a:lnSpc>
                          <a:spcPct val="100000"/>
                        </a:lnSpc>
                      </a:pPr>
                      <a:r>
                        <a:rPr lang="ru-RU" sz="2400" b="1" strike="noStrike" spc="-1">
                          <a:solidFill>
                            <a:srgbClr val="002060"/>
                          </a:solidFill>
                          <a:latin typeface="Times New Roman"/>
                        </a:rPr>
                        <a:t>5.</a:t>
                      </a:r>
                      <a:endParaRPr lang="ru-RU" sz="2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gn="just">
                        <a:lnSpc>
                          <a:spcPct val="100000"/>
                        </a:lnSpc>
                      </a:pPr>
                      <a:r>
                        <a:rPr lang="ru-RU" sz="2000" b="1" strike="noStrike" spc="-1">
                          <a:solidFill>
                            <a:srgbClr val="203864"/>
                          </a:solidFill>
                          <a:latin typeface="Times New Roman"/>
                        </a:rPr>
                        <a:t>Если в РГУ ИОГВ в соответствующей сфере деятельности более двух недель не согласуют услуги и ОМСУ официально направляли письма в ИОГВ в соответствующей сфере деятельности, то необходимо официально направить письмо в Министерство экономики и территориального развития Свердловской области о данной проблеме с приложение сканированных копий всех писем</a:t>
                      </a:r>
                      <a:endParaRPr lang="ru-RU"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838080" y="1825560"/>
            <a:ext cx="10515240" cy="4350960"/>
          </a:xfrm>
          <a:prstGeom prst="rect">
            <a:avLst/>
          </a:prstGeom>
          <a:noFill/>
          <a:ln>
            <a:noFill/>
          </a:ln>
        </p:spPr>
        <p:txBody>
          <a:bodyPr>
            <a:noAutofit/>
          </a:bodyPr>
          <a:lstStyle/>
          <a:p>
            <a:endParaRPr lang="ru-RU" sz="2800" b="0" strike="noStrike" spc="-1">
              <a:solidFill>
                <a:srgbClr val="000000"/>
              </a:solidFill>
              <a:latin typeface="Calibri"/>
            </a:endParaRPr>
          </a:p>
        </p:txBody>
      </p:sp>
      <p:pic>
        <p:nvPicPr>
          <p:cNvPr id="95" name="Рисунок 1"/>
          <p:cNvPicPr/>
          <p:nvPr/>
        </p:nvPicPr>
        <p:blipFill>
          <a:blip r:embed="rId3"/>
          <a:stretch/>
        </p:blipFill>
        <p:spPr>
          <a:xfrm>
            <a:off x="108360" y="697680"/>
            <a:ext cx="11995200" cy="6027480"/>
          </a:xfrm>
          <a:prstGeom prst="rect">
            <a:avLst/>
          </a:prstGeom>
          <a:ln>
            <a:noFill/>
          </a:ln>
        </p:spPr>
      </p:pic>
      <p:sp>
        <p:nvSpPr>
          <p:cNvPr id="96" name="CustomShape 2"/>
          <p:cNvSpPr/>
          <p:nvPr/>
        </p:nvSpPr>
        <p:spPr>
          <a:xfrm>
            <a:off x="0" y="0"/>
            <a:ext cx="12191760" cy="68544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ru-RU" sz="2800" b="1" strike="noStrike" spc="-1">
                <a:solidFill>
                  <a:srgbClr val="000000"/>
                </a:solidFill>
                <a:latin typeface="Times New Roman"/>
              </a:rPr>
              <a:t>Заполнение раздела «Основные сведения» Регионального реестра</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Рисунок 5"/>
          <p:cNvPicPr/>
          <p:nvPr/>
        </p:nvPicPr>
        <p:blipFill>
          <a:blip r:embed="rId3"/>
          <a:stretch/>
        </p:blipFill>
        <p:spPr>
          <a:xfrm>
            <a:off x="0" y="683280"/>
            <a:ext cx="12191760" cy="5924160"/>
          </a:xfrm>
          <a:prstGeom prst="rect">
            <a:avLst/>
          </a:prstGeom>
          <a:ln>
            <a:noFill/>
          </a:ln>
        </p:spPr>
      </p:pic>
      <p:sp>
        <p:nvSpPr>
          <p:cNvPr id="98" name="CustomShape 1"/>
          <p:cNvSpPr/>
          <p:nvPr/>
        </p:nvSpPr>
        <p:spPr>
          <a:xfrm>
            <a:off x="0" y="0"/>
            <a:ext cx="12191760" cy="70848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ru-RU" sz="2800" b="1" strike="noStrike" spc="-1">
                <a:solidFill>
                  <a:srgbClr val="000000"/>
                </a:solidFill>
                <a:latin typeface="Times New Roman"/>
              </a:rPr>
              <a:t>Заполнение раздела «Дополнительные сведения» Регионального реестра исполнительными органами государственной власти</a:t>
            </a:r>
            <a:endParaRPr lang="ru-RU" sz="2800" b="0" strike="noStrike" spc="-1">
              <a:latin typeface="Arial"/>
            </a:endParaRPr>
          </a:p>
        </p:txBody>
      </p:sp>
      <p:sp>
        <p:nvSpPr>
          <p:cNvPr id="99" name="CustomShape 2"/>
          <p:cNvSpPr/>
          <p:nvPr/>
        </p:nvSpPr>
        <p:spPr>
          <a:xfrm>
            <a:off x="2209680" y="1901160"/>
            <a:ext cx="2277720" cy="516960"/>
          </a:xfrm>
          <a:prstGeom prst="ellipse">
            <a:avLst/>
          </a:prstGeom>
          <a:noFill/>
          <a:ln w="28440">
            <a:solidFill>
              <a:srgbClr val="FF0000"/>
            </a:solidFill>
          </a:ln>
        </p:spPr>
        <p:style>
          <a:lnRef idx="2">
            <a:schemeClr val="accent1">
              <a:shade val="50000"/>
            </a:schemeClr>
          </a:lnRef>
          <a:fillRef idx="1">
            <a:schemeClr val="accent1"/>
          </a:fillRef>
          <a:effectRef idx="0">
            <a:schemeClr val="accent1"/>
          </a:effectRef>
          <a:fontRef idx="minor"/>
        </p:style>
      </p:sp>
      <p:sp>
        <p:nvSpPr>
          <p:cNvPr id="100" name="CustomShape 3"/>
          <p:cNvSpPr/>
          <p:nvPr/>
        </p:nvSpPr>
        <p:spPr>
          <a:xfrm>
            <a:off x="4904280" y="2478600"/>
            <a:ext cx="5057640" cy="552960"/>
          </a:xfrm>
          <a:prstGeom prst="ellipse">
            <a:avLst/>
          </a:prstGeom>
          <a:noFill/>
          <a:ln w="28440">
            <a:solidFill>
              <a:srgbClr val="FF0000"/>
            </a:solidFill>
          </a:ln>
        </p:spPr>
        <p:style>
          <a:lnRef idx="2">
            <a:schemeClr val="accent1">
              <a:shade val="50000"/>
            </a:schemeClr>
          </a:lnRef>
          <a:fillRef idx="1">
            <a:schemeClr val="accent1"/>
          </a:fillRef>
          <a:effectRef idx="0">
            <a:schemeClr val="accent1"/>
          </a:effectRef>
          <a:fontRef idx="minor"/>
        </p:style>
      </p:sp>
      <p:sp>
        <p:nvSpPr>
          <p:cNvPr id="101" name="CustomShape 4"/>
          <p:cNvSpPr/>
          <p:nvPr/>
        </p:nvSpPr>
        <p:spPr>
          <a:xfrm>
            <a:off x="5017320" y="5149440"/>
            <a:ext cx="1178640" cy="336600"/>
          </a:xfrm>
          <a:prstGeom prst="ellipse">
            <a:avLst/>
          </a:prstGeom>
          <a:noFill/>
          <a:ln w="28440">
            <a:solidFill>
              <a:srgbClr val="FF0000"/>
            </a:solidFill>
          </a:ln>
        </p:spPr>
        <p:style>
          <a:lnRef idx="2">
            <a:schemeClr val="accent1">
              <a:shade val="50000"/>
            </a:schemeClr>
          </a:lnRef>
          <a:fillRef idx="1">
            <a:schemeClr val="accent1"/>
          </a:fillRef>
          <a:effectRef idx="0">
            <a:schemeClr val="accent1"/>
          </a:effectRef>
          <a:fontRef idx="minor"/>
        </p:style>
      </p:sp>
      <p:sp>
        <p:nvSpPr>
          <p:cNvPr id="102" name="CustomShape 5"/>
          <p:cNvSpPr/>
          <p:nvPr/>
        </p:nvSpPr>
        <p:spPr>
          <a:xfrm>
            <a:off x="2181600" y="2447280"/>
            <a:ext cx="2414160" cy="500040"/>
          </a:xfrm>
          <a:prstGeom prst="ellipse">
            <a:avLst/>
          </a:prstGeom>
          <a:noFill/>
          <a:ln w="28440">
            <a:solidFill>
              <a:srgbClr val="FF0000"/>
            </a:solidFill>
          </a:ln>
        </p:spPr>
        <p:style>
          <a:lnRef idx="2">
            <a:schemeClr val="accent1">
              <a:shade val="50000"/>
            </a:schemeClr>
          </a:lnRef>
          <a:fillRef idx="1">
            <a:schemeClr val="accent1"/>
          </a:fillRef>
          <a:effectRef idx="0">
            <a:schemeClr val="accent1"/>
          </a:effectRef>
          <a:fontRef idx="minor"/>
        </p:style>
      </p:sp>
      <p:pic>
        <p:nvPicPr>
          <p:cNvPr id="103" name="Рисунок 102"/>
          <p:cNvPicPr/>
          <p:nvPr/>
        </p:nvPicPr>
        <p:blipFill>
          <a:blip r:embed="rId4"/>
          <a:stretch/>
        </p:blipFill>
        <p:spPr>
          <a:xfrm>
            <a:off x="4902120" y="3137040"/>
            <a:ext cx="7162920" cy="3225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838080" y="1825560"/>
            <a:ext cx="10515240" cy="4350960"/>
          </a:xfrm>
          <a:prstGeom prst="rect">
            <a:avLst/>
          </a:prstGeom>
          <a:noFill/>
          <a:ln>
            <a:noFill/>
          </a:ln>
        </p:spPr>
        <p:txBody>
          <a:bodyPr>
            <a:noAutofit/>
          </a:bodyPr>
          <a:lstStyle/>
          <a:p>
            <a:endParaRPr lang="ru-RU" sz="2800" b="0" strike="noStrike" spc="-1">
              <a:solidFill>
                <a:srgbClr val="000000"/>
              </a:solidFill>
              <a:latin typeface="Calibri"/>
            </a:endParaRPr>
          </a:p>
        </p:txBody>
      </p:sp>
      <p:sp>
        <p:nvSpPr>
          <p:cNvPr id="105" name="CustomShape 2"/>
          <p:cNvSpPr/>
          <p:nvPr/>
        </p:nvSpPr>
        <p:spPr>
          <a:xfrm>
            <a:off x="0" y="0"/>
            <a:ext cx="12191760" cy="70848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ru-RU" sz="2800" b="1" strike="noStrike" spc="-1">
                <a:solidFill>
                  <a:srgbClr val="000000"/>
                </a:solidFill>
                <a:latin typeface="Times New Roman"/>
              </a:rPr>
              <a:t>Заполнение раздела «Дополнительные сведения» Регионального реестра органами местного самоуправления</a:t>
            </a:r>
            <a:endParaRPr lang="ru-RU" sz="2800" b="0" strike="noStrike" spc="-1">
              <a:latin typeface="Arial"/>
            </a:endParaRPr>
          </a:p>
        </p:txBody>
      </p:sp>
      <p:pic>
        <p:nvPicPr>
          <p:cNvPr id="106" name="Рисунок 1"/>
          <p:cNvPicPr/>
          <p:nvPr/>
        </p:nvPicPr>
        <p:blipFill>
          <a:blip r:embed="rId3"/>
          <a:stretch/>
        </p:blipFill>
        <p:spPr>
          <a:xfrm>
            <a:off x="60120" y="721800"/>
            <a:ext cx="12047400" cy="6003360"/>
          </a:xfrm>
          <a:prstGeom prst="rect">
            <a:avLst/>
          </a:prstGeom>
          <a:ln>
            <a:noFill/>
          </a:ln>
        </p:spPr>
      </p:pic>
      <p:pic>
        <p:nvPicPr>
          <p:cNvPr id="107" name="Рисунок 2"/>
          <p:cNvPicPr/>
          <p:nvPr/>
        </p:nvPicPr>
        <p:blipFill>
          <a:blip r:embed="rId4"/>
          <a:stretch/>
        </p:blipFill>
        <p:spPr>
          <a:xfrm>
            <a:off x="5366160" y="3031920"/>
            <a:ext cx="6640200" cy="2989800"/>
          </a:xfrm>
          <a:prstGeom prst="rect">
            <a:avLst/>
          </a:prstGeom>
          <a:ln>
            <a:noFill/>
          </a:ln>
        </p:spPr>
      </p:pic>
      <p:sp>
        <p:nvSpPr>
          <p:cNvPr id="108" name="CustomShape 3"/>
          <p:cNvSpPr/>
          <p:nvPr/>
        </p:nvSpPr>
        <p:spPr>
          <a:xfrm>
            <a:off x="36000" y="1281600"/>
            <a:ext cx="2044800" cy="435240"/>
          </a:xfrm>
          <a:prstGeom prst="ellipse">
            <a:avLst/>
          </a:prstGeom>
          <a:noFill/>
          <a:ln w="28440">
            <a:solidFill>
              <a:srgbClr val="FF0000"/>
            </a:solidFill>
          </a:ln>
        </p:spPr>
        <p:style>
          <a:lnRef idx="2">
            <a:schemeClr val="accent1">
              <a:shade val="50000"/>
            </a:schemeClr>
          </a:lnRef>
          <a:fillRef idx="1">
            <a:schemeClr val="accent1"/>
          </a:fillRef>
          <a:effectRef idx="0">
            <a:schemeClr val="accent1"/>
          </a:effectRef>
          <a:fontRef idx="minor"/>
        </p:style>
      </p:sp>
      <p:sp>
        <p:nvSpPr>
          <p:cNvPr id="109" name="CustomShape 4"/>
          <p:cNvSpPr/>
          <p:nvPr/>
        </p:nvSpPr>
        <p:spPr>
          <a:xfrm>
            <a:off x="2125440" y="1705320"/>
            <a:ext cx="2277720" cy="464760"/>
          </a:xfrm>
          <a:prstGeom prst="ellipse">
            <a:avLst/>
          </a:prstGeom>
          <a:noFill/>
          <a:ln w="28440">
            <a:solidFill>
              <a:srgbClr val="FF0000"/>
            </a:solidFill>
          </a:ln>
        </p:spPr>
        <p:style>
          <a:lnRef idx="2">
            <a:schemeClr val="accent1">
              <a:shade val="50000"/>
            </a:schemeClr>
          </a:lnRef>
          <a:fillRef idx="1">
            <a:schemeClr val="accent1"/>
          </a:fillRef>
          <a:effectRef idx="0">
            <a:schemeClr val="accent1"/>
          </a:effectRef>
          <a:fontRef idx="minor"/>
        </p:style>
      </p:sp>
      <p:sp>
        <p:nvSpPr>
          <p:cNvPr id="110" name="CustomShape 5"/>
          <p:cNvSpPr/>
          <p:nvPr/>
        </p:nvSpPr>
        <p:spPr>
          <a:xfrm>
            <a:off x="5265000" y="2478600"/>
            <a:ext cx="5057640" cy="552960"/>
          </a:xfrm>
          <a:prstGeom prst="ellipse">
            <a:avLst/>
          </a:prstGeom>
          <a:noFill/>
          <a:ln w="28440">
            <a:solidFill>
              <a:srgbClr val="FF0000"/>
            </a:solidFill>
          </a:ln>
        </p:spPr>
        <p:style>
          <a:lnRef idx="2">
            <a:schemeClr val="accent1">
              <a:shade val="50000"/>
            </a:schemeClr>
          </a:lnRef>
          <a:fillRef idx="1">
            <a:schemeClr val="accent1"/>
          </a:fillRef>
          <a:effectRef idx="0">
            <a:schemeClr val="accent1"/>
          </a:effectRef>
          <a:fontRef idx="minor"/>
        </p:style>
      </p:sp>
      <p:sp>
        <p:nvSpPr>
          <p:cNvPr id="111" name="CustomShape 6"/>
          <p:cNvSpPr/>
          <p:nvPr/>
        </p:nvSpPr>
        <p:spPr>
          <a:xfrm>
            <a:off x="5366160" y="5534640"/>
            <a:ext cx="1178640" cy="336600"/>
          </a:xfrm>
          <a:prstGeom prst="ellipse">
            <a:avLst/>
          </a:prstGeom>
          <a:noFill/>
          <a:ln w="28440">
            <a:solidFill>
              <a:srgbClr val="FF0000"/>
            </a:solidFill>
          </a:ln>
        </p:spPr>
        <p:style>
          <a:lnRef idx="2">
            <a:schemeClr val="accent1">
              <a:shade val="50000"/>
            </a:schemeClr>
          </a:lnRef>
          <a:fillRef idx="1">
            <a:schemeClr val="accent1"/>
          </a:fillRef>
          <a:effectRef idx="0">
            <a:schemeClr val="accent1"/>
          </a:effectRef>
          <a:fontRef idx="minor"/>
        </p:style>
      </p:sp>
      <p:sp>
        <p:nvSpPr>
          <p:cNvPr id="112" name="CustomShape 7"/>
          <p:cNvSpPr/>
          <p:nvPr/>
        </p:nvSpPr>
        <p:spPr>
          <a:xfrm>
            <a:off x="2133360" y="2194560"/>
            <a:ext cx="2414160" cy="500040"/>
          </a:xfrm>
          <a:prstGeom prst="ellipse">
            <a:avLst/>
          </a:prstGeom>
          <a:noFill/>
          <a:ln w="28440">
            <a:solidFill>
              <a:srgbClr val="FF0000"/>
            </a:solidFill>
          </a:ln>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0" y="0"/>
            <a:ext cx="12191760" cy="70848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ru-RU" sz="2800" b="1" strike="noStrike" spc="-1">
                <a:solidFill>
                  <a:srgbClr val="000000"/>
                </a:solidFill>
                <a:latin typeface="Times New Roman"/>
              </a:rPr>
              <a:t>Заполнение раздела «Дополнительные сведения» Регионального реестра</a:t>
            </a:r>
            <a:endParaRPr lang="ru-RU" sz="2800" b="0" strike="noStrike" spc="-1">
              <a:latin typeface="Arial"/>
            </a:endParaRPr>
          </a:p>
        </p:txBody>
      </p:sp>
      <p:pic>
        <p:nvPicPr>
          <p:cNvPr id="114" name="Рисунок 6"/>
          <p:cNvPicPr/>
          <p:nvPr/>
        </p:nvPicPr>
        <p:blipFill>
          <a:blip r:embed="rId3"/>
          <a:stretch/>
        </p:blipFill>
        <p:spPr>
          <a:xfrm>
            <a:off x="134640" y="708840"/>
            <a:ext cx="11872440" cy="6040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0" y="0"/>
            <a:ext cx="12191760" cy="70848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ru-RU" sz="2800" b="1" strike="noStrike" spc="-1">
                <a:solidFill>
                  <a:srgbClr val="000000"/>
                </a:solidFill>
                <a:latin typeface="Times New Roman"/>
              </a:rPr>
              <a:t>Заполнение раздела «Дополнительные сведения» Регионального реестра</a:t>
            </a:r>
            <a:endParaRPr lang="ru-RU" sz="2800" b="0" strike="noStrike" spc="-1">
              <a:latin typeface="Arial"/>
            </a:endParaRPr>
          </a:p>
        </p:txBody>
      </p:sp>
      <p:pic>
        <p:nvPicPr>
          <p:cNvPr id="116" name="Рисунок 5"/>
          <p:cNvPicPr/>
          <p:nvPr/>
        </p:nvPicPr>
        <p:blipFill>
          <a:blip r:embed="rId3"/>
          <a:stretch/>
        </p:blipFill>
        <p:spPr>
          <a:xfrm>
            <a:off x="108360" y="708840"/>
            <a:ext cx="11910960" cy="6008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Рисунок 3"/>
          <p:cNvPicPr/>
          <p:nvPr/>
        </p:nvPicPr>
        <p:blipFill>
          <a:blip r:embed="rId3"/>
          <a:stretch/>
        </p:blipFill>
        <p:spPr>
          <a:xfrm>
            <a:off x="243720" y="743760"/>
            <a:ext cx="11716200" cy="5973840"/>
          </a:xfrm>
          <a:prstGeom prst="rect">
            <a:avLst/>
          </a:prstGeom>
          <a:ln>
            <a:noFill/>
          </a:ln>
        </p:spPr>
      </p:pic>
      <p:sp>
        <p:nvSpPr>
          <p:cNvPr id="118" name="CustomShape 1"/>
          <p:cNvSpPr/>
          <p:nvPr/>
        </p:nvSpPr>
        <p:spPr>
          <a:xfrm>
            <a:off x="0" y="0"/>
            <a:ext cx="12191760" cy="62136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ru-RU" sz="2800" b="1" strike="noStrike" spc="-1">
                <a:solidFill>
                  <a:srgbClr val="000000"/>
                </a:solidFill>
                <a:latin typeface="Times New Roman"/>
              </a:rPr>
              <a:t>Заполнение раздела «Порядок информирования» Регионального реестра</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4776</TotalTime>
  <Words>4042</Words>
  <Application>Microsoft Office PowerPoint</Application>
  <PresentationFormat>Широкоэкранный</PresentationFormat>
  <Paragraphs>237</Paragraphs>
  <Slides>23</Slides>
  <Notes>22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23</vt:i4>
      </vt:variant>
    </vt:vector>
  </HeadingPairs>
  <TitlesOfParts>
    <vt:vector size="32" baseType="lpstr">
      <vt:lpstr>Arial</vt:lpstr>
      <vt:lpstr>Calibri</vt:lpstr>
      <vt:lpstr>Calibri Light</vt:lpstr>
      <vt:lpstr>DejaVu Sans</vt:lpstr>
      <vt:lpstr>Symbol</vt:lpstr>
      <vt:lpstr>Times New Roman</vt:lpstr>
      <vt:lpstr>Wingdings</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Жданкин Роман Викторович</dc:creator>
  <dc:description/>
  <cp:lastModifiedBy>Чемякина Екатерина Анатольевна</cp:lastModifiedBy>
  <cp:revision>225</cp:revision>
  <cp:lastPrinted>2019-04-19T04:16:23Z</cp:lastPrinted>
  <dcterms:created xsi:type="dcterms:W3CDTF">2018-12-06T06:06:48Z</dcterms:created>
  <dcterms:modified xsi:type="dcterms:W3CDTF">2022-12-16T05:16:21Z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22</vt:i4>
  </property>
  <property fmtid="{D5CDD505-2E9C-101B-9397-08002B2CF9AE}" pid="8" name="PresentationFormat">
    <vt:lpwstr>Широкоэкранный</vt:lpwstr>
  </property>
  <property fmtid="{D5CDD505-2E9C-101B-9397-08002B2CF9AE}" pid="9" name="ScaleCrop">
    <vt:bool>false</vt:bool>
  </property>
  <property fmtid="{D5CDD505-2E9C-101B-9397-08002B2CF9AE}" pid="10" name="ShareDoc">
    <vt:bool>false</vt:bool>
  </property>
  <property fmtid="{D5CDD505-2E9C-101B-9397-08002B2CF9AE}" pid="11" name="Slides">
    <vt:i4>23</vt:i4>
  </property>
</Properties>
</file>